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24"/>
  </p:notesMasterIdLst>
  <p:handoutMasterIdLst>
    <p:handoutMasterId r:id="rId25"/>
  </p:handoutMasterIdLst>
  <p:sldIdLst>
    <p:sldId id="267" r:id="rId2"/>
    <p:sldId id="268" r:id="rId3"/>
    <p:sldId id="288" r:id="rId4"/>
    <p:sldId id="287" r:id="rId5"/>
    <p:sldId id="286" r:id="rId6"/>
    <p:sldId id="285" r:id="rId7"/>
    <p:sldId id="284" r:id="rId8"/>
    <p:sldId id="283" r:id="rId9"/>
    <p:sldId id="282" r:id="rId10"/>
    <p:sldId id="281" r:id="rId11"/>
    <p:sldId id="280" r:id="rId12"/>
    <p:sldId id="279" r:id="rId13"/>
    <p:sldId id="278" r:id="rId14"/>
    <p:sldId id="277" r:id="rId15"/>
    <p:sldId id="276" r:id="rId16"/>
    <p:sldId id="275" r:id="rId17"/>
    <p:sldId id="274" r:id="rId18"/>
    <p:sldId id="273" r:id="rId19"/>
    <p:sldId id="272" r:id="rId20"/>
    <p:sldId id="271" r:id="rId21"/>
    <p:sldId id="270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D1D3"/>
    <a:srgbClr val="215DA0"/>
    <a:srgbClr val="FDB913"/>
    <a:srgbClr val="45FF2D"/>
    <a:srgbClr val="8ED8FF"/>
    <a:srgbClr val="0095DA"/>
    <a:srgbClr val="C1CC44"/>
    <a:srgbClr val="D56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6" autoAdjust="0"/>
    <p:restoredTop sz="99895" autoAdjust="0"/>
  </p:normalViewPr>
  <p:slideViewPr>
    <p:cSldViewPr snapToGrid="0" snapToObjects="1">
      <p:cViewPr varScale="1">
        <p:scale>
          <a:sx n="105" d="100"/>
          <a:sy n="105" d="100"/>
        </p:scale>
        <p:origin x="102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ED9E7-2D6A-B544-9D32-70C9157F1605}" type="datetimeFigureOut"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B7BF-4F8F-2541-A0EB-700E8567C0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87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DA94-C2FB-44EE-91E9-6ACCDA2C1D7E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E4479-76B3-4230-B53E-08D9944E7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1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4461-CD24-4E4C-80A3-6DC6C307B8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1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4461-CD24-4E4C-80A3-6DC6C307B8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17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64461-CD24-4E4C-80A3-6DC6C307B8C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9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6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6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5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1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9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5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9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D748-7901-5940-B031-1F7CD4172051}" type="datetimeFigureOut"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577D-7361-4845-9EF9-CA14B31479A9}" type="slidenum">
              <a:rPr lang="en-US"/>
              <a:t>‹#›</a:t>
            </a:fld>
            <a:endParaRPr lang="en-US"/>
          </a:p>
        </p:txBody>
      </p:sp>
      <p:pic>
        <p:nvPicPr>
          <p:cNvPr id="7" name="Picture 6" descr="wordmark_horz_bold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1943" y="6378227"/>
            <a:ext cx="1634069" cy="27234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6087545"/>
            <a:ext cx="91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HR_UIWC_wordmark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599" y="6220522"/>
            <a:ext cx="1553644" cy="55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tudemag.com/slideshow/99/slide1.html?utm_source=eletter&amp;utm_medium=email&amp;utm_campaign=Augu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mailto:mguerra@illinois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tools.com/pages/article/newHTE_88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656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/>
              <a:t>1440 minutes in a day: Managing Your Time</a:t>
            </a:r>
            <a:endParaRPr lang="en-US" sz="66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13656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Presented by Michele Guerra, MS, CHES</a:t>
            </a:r>
          </a:p>
          <a:p>
            <a:r>
              <a:rPr lang="en-US" sz="2800" b="1" i="1" dirty="0" smtClean="0"/>
              <a:t>Director UI Wellness Center</a:t>
            </a:r>
            <a:endParaRPr lang="en-US" sz="2800" b="1" i="1" dirty="0"/>
          </a:p>
        </p:txBody>
      </p:sp>
      <p:pic>
        <p:nvPicPr>
          <p:cNvPr id="2058" name="Picture 10" descr="C:\Documents and Settings\mguerra\Local Settings\Temporary Internet Files\Content.IE5\AD8U3YHH\MP9004015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71" y="3470656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nts and Settings\mguerra\Local Settings\Temporary Internet Files\Content.IE5\YT8TZ6RN\MP90039012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94" y="3470656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Documents and Settings\mguerra\Local Settings\Temporary Internet Files\Content.IE5\B5185PB7\MP90028509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0656"/>
            <a:ext cx="1785516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2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u="sng" dirty="0" smtClean="0"/>
              <a:t>C</a:t>
            </a:r>
            <a:r>
              <a:rPr lang="en-US" u="sng" dirty="0" smtClean="0"/>
              <a:t> Priorities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important or </a:t>
            </a:r>
            <a:r>
              <a:rPr lang="en-US" dirty="0" smtClean="0"/>
              <a:t>urgent</a:t>
            </a:r>
          </a:p>
          <a:p>
            <a:pPr lvl="1"/>
            <a:r>
              <a:rPr lang="en-US" dirty="0" smtClean="0"/>
              <a:t>Sometimes are not important but are urgent</a:t>
            </a:r>
            <a:endParaRPr lang="en-US" dirty="0"/>
          </a:p>
          <a:p>
            <a:r>
              <a:rPr lang="en-US" dirty="0"/>
              <a:t>No consequences for not doing this</a:t>
            </a:r>
          </a:p>
          <a:p>
            <a:r>
              <a:rPr lang="en-US" sz="3200" dirty="0" smtClean="0"/>
              <a:t>Nice to do</a:t>
            </a:r>
          </a:p>
          <a:p>
            <a:endParaRPr lang="en-US" dirty="0"/>
          </a:p>
        </p:txBody>
      </p:sp>
      <p:pic>
        <p:nvPicPr>
          <p:cNvPr id="3074" name="Picture 2" descr="C:\Documents and Settings\mguerra\Local Settings\Temporary Internet Files\Content.IE5\AEFYCZY0\MC9000788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52" y="2926080"/>
            <a:ext cx="25717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4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Prioritization Grid</a:t>
            </a:r>
            <a:endParaRPr lang="en-US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676400" y="1143000"/>
          <a:ext cx="5638800" cy="4969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/>
                <a:gridCol w="2362199"/>
                <a:gridCol w="2514600"/>
              </a:tblGrid>
              <a:tr h="1205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URGENT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NOT URGENT</a:t>
                      </a:r>
                      <a:endParaRPr lang="en-US" sz="2000" dirty="0"/>
                    </a:p>
                  </a:txBody>
                  <a:tcPr/>
                </a:tc>
              </a:tr>
              <a:tr h="1860663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Important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A </a:t>
                      </a:r>
                    </a:p>
                    <a:p>
                      <a:pPr algn="l"/>
                      <a:endParaRPr lang="en-US" sz="800" dirty="0" smtClean="0"/>
                    </a:p>
                    <a:p>
                      <a:pPr algn="l"/>
                      <a:r>
                        <a:rPr lang="en-US" dirty="0" smtClean="0"/>
                        <a:t>Deadline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l"/>
                      <a:r>
                        <a:rPr lang="en-US" baseline="0" dirty="0" smtClean="0"/>
                        <a:t>Presentation tomorrow</a:t>
                      </a:r>
                    </a:p>
                    <a:p>
                      <a:pPr algn="l"/>
                      <a:r>
                        <a:rPr lang="en-US" baseline="0" dirty="0" smtClean="0"/>
                        <a:t>Scheduled at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B </a:t>
                      </a:r>
                    </a:p>
                    <a:p>
                      <a:pPr algn="ctr"/>
                      <a:endParaRPr lang="en-US" sz="800" dirty="0" smtClean="0"/>
                    </a:p>
                    <a:p>
                      <a:pPr algn="l"/>
                      <a:r>
                        <a:rPr lang="en-US" dirty="0" smtClean="0"/>
                        <a:t>Paper</a:t>
                      </a:r>
                      <a:r>
                        <a:rPr lang="en-US" baseline="0" dirty="0" smtClean="0"/>
                        <a:t> due</a:t>
                      </a:r>
                      <a:r>
                        <a:rPr lang="en-US" dirty="0" smtClean="0"/>
                        <a:t> next month</a:t>
                      </a:r>
                    </a:p>
                    <a:p>
                      <a:pPr algn="l"/>
                      <a:r>
                        <a:rPr lang="en-US" dirty="0" smtClean="0"/>
                        <a:t>Planning</a:t>
                      </a:r>
                    </a:p>
                    <a:p>
                      <a:pPr algn="l"/>
                      <a:r>
                        <a:rPr lang="en-US" dirty="0" smtClean="0"/>
                        <a:t>Some calls or requests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Pick child up at daycare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Rejuvenation time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097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important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 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dirty="0" smtClean="0"/>
                        <a:t>Interruptions</a:t>
                      </a:r>
                    </a:p>
                    <a:p>
                      <a:r>
                        <a:rPr lang="en-US" dirty="0" smtClean="0"/>
                        <a:t>Disruptions</a:t>
                      </a:r>
                    </a:p>
                    <a:p>
                      <a:r>
                        <a:rPr lang="en-US" dirty="0" smtClean="0"/>
                        <a:t>Some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 </a:t>
                      </a:r>
                    </a:p>
                    <a:p>
                      <a:endParaRPr lang="en-US" sz="800" dirty="0" smtClean="0"/>
                    </a:p>
                    <a:p>
                      <a:r>
                        <a:rPr lang="en-US" dirty="0" smtClean="0"/>
                        <a:t>Trivia</a:t>
                      </a:r>
                    </a:p>
                    <a:p>
                      <a:r>
                        <a:rPr lang="en-US" dirty="0" smtClean="0"/>
                        <a:t>Busy work</a:t>
                      </a:r>
                    </a:p>
                    <a:p>
                      <a:r>
                        <a:rPr lang="en-US" dirty="0" smtClean="0"/>
                        <a:t>Time wasters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Friend asks favor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Gaming,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Facebook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64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Organizing: schedules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Get the big picture (semester, work cycle, vacations)</a:t>
            </a:r>
          </a:p>
          <a:p>
            <a:r>
              <a:rPr lang="en-US" dirty="0"/>
              <a:t>Know your schedule (weekly calendar)</a:t>
            </a:r>
          </a:p>
          <a:p>
            <a:r>
              <a:rPr lang="en-US" dirty="0"/>
              <a:t>Determine how much time it takes to complete various tasks </a:t>
            </a:r>
            <a:r>
              <a:rPr lang="en-US" dirty="0" smtClean="0"/>
              <a:t>(double </a:t>
            </a:r>
            <a:r>
              <a:rPr lang="en-US" dirty="0"/>
              <a:t>your estimates)</a:t>
            </a:r>
          </a:p>
          <a:p>
            <a:r>
              <a:rPr lang="en-US" dirty="0"/>
              <a:t>Plan a balanced schedule (fixed and flexible tasks)</a:t>
            </a:r>
          </a:p>
          <a:p>
            <a:r>
              <a:rPr lang="en-US" dirty="0"/>
              <a:t>Identify odd hours and small bits of time – plan how you can use </a:t>
            </a:r>
            <a:r>
              <a:rPr lang="en-US" dirty="0" smtClean="0"/>
              <a:t>them</a:t>
            </a:r>
          </a:p>
          <a:p>
            <a:r>
              <a:rPr lang="en-US" dirty="0" smtClean="0"/>
              <a:t>Schedule time for prioritizing</a:t>
            </a:r>
            <a:endParaRPr lang="en-US" dirty="0"/>
          </a:p>
          <a:p>
            <a:r>
              <a:rPr lang="en-US" dirty="0"/>
              <a:t>Schedule breaks and time for rejuvenation</a:t>
            </a:r>
          </a:p>
          <a:p>
            <a:r>
              <a:rPr lang="en-US" dirty="0"/>
              <a:t>Enter all this somewhere (paper, outlook, phone app)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Overcoming procrastination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Recognize </a:t>
            </a:r>
            <a:r>
              <a:rPr lang="en-US" dirty="0"/>
              <a:t>that you are procrastinating</a:t>
            </a:r>
          </a:p>
          <a:p>
            <a:r>
              <a:rPr lang="en-US" dirty="0" smtClean="0"/>
              <a:t>Evaluate and diagnose your procrastination: e.g. reasons, what parts of the task, </a:t>
            </a:r>
            <a:endParaRPr lang="en-US" dirty="0"/>
          </a:p>
          <a:p>
            <a:r>
              <a:rPr lang="en-US" dirty="0" smtClean="0"/>
              <a:t>Take </a:t>
            </a:r>
            <a:r>
              <a:rPr lang="en-US" dirty="0"/>
              <a:t>counter-measures against </a:t>
            </a:r>
            <a:r>
              <a:rPr lang="en-US" dirty="0" smtClean="0"/>
              <a:t>procrastination: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to-do list </a:t>
            </a:r>
          </a:p>
          <a:p>
            <a:pPr lvl="1"/>
            <a:r>
              <a:rPr lang="en-US" dirty="0" smtClean="0"/>
              <a:t>break large tasks into smaller parts </a:t>
            </a:r>
          </a:p>
          <a:p>
            <a:pPr lvl="1"/>
            <a:r>
              <a:rPr lang="en-US" dirty="0" smtClean="0"/>
              <a:t>schedule specific times to do things you are mostly likely to put off </a:t>
            </a:r>
          </a:p>
          <a:p>
            <a:pPr lvl="1"/>
            <a:r>
              <a:rPr lang="en-US" dirty="0" smtClean="0"/>
              <a:t>address reasons (e.g. don’t like the task, hard to start, fear of failure) </a:t>
            </a:r>
          </a:p>
          <a:p>
            <a:pPr lvl="1"/>
            <a:r>
              <a:rPr lang="en-US" dirty="0" smtClean="0"/>
              <a:t>reward yourself for starting  and finishing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7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584"/>
            <a:ext cx="8229600" cy="1143000"/>
          </a:xfrm>
        </p:spPr>
        <p:txBody>
          <a:bodyPr/>
          <a:lstStyle/>
          <a:p>
            <a:r>
              <a:rPr lang="en-US" u="sng" dirty="0" smtClean="0"/>
              <a:t>More procrastination busting tips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584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Create the Right </a:t>
            </a:r>
            <a:r>
              <a:rPr lang="en-US" dirty="0" smtClean="0"/>
              <a:t>Environment</a:t>
            </a:r>
          </a:p>
          <a:p>
            <a:r>
              <a:rPr lang="en-US" dirty="0"/>
              <a:t>Set Up the </a:t>
            </a:r>
            <a:r>
              <a:rPr lang="en-US" dirty="0" smtClean="0"/>
              <a:t>Task</a:t>
            </a:r>
          </a:p>
          <a:p>
            <a:r>
              <a:rPr lang="en-US" dirty="0" smtClean="0"/>
              <a:t>Post </a:t>
            </a:r>
            <a:r>
              <a:rPr lang="en-US" dirty="0"/>
              <a:t>Your </a:t>
            </a:r>
            <a:r>
              <a:rPr lang="en-US" dirty="0" smtClean="0"/>
              <a:t>Deadlines</a:t>
            </a:r>
          </a:p>
          <a:p>
            <a:r>
              <a:rPr lang="en-US" dirty="0"/>
              <a:t>Do the Fun Stuff </a:t>
            </a:r>
            <a:r>
              <a:rPr lang="en-US" dirty="0" smtClean="0"/>
              <a:t>First</a:t>
            </a:r>
          </a:p>
          <a:p>
            <a:r>
              <a:rPr lang="en-US" dirty="0"/>
              <a:t>Start Somewhere, Start </a:t>
            </a:r>
            <a:r>
              <a:rPr lang="en-US" dirty="0" smtClean="0"/>
              <a:t>Anywhere</a:t>
            </a:r>
          </a:p>
          <a:p>
            <a:r>
              <a:rPr lang="en-US" dirty="0"/>
              <a:t>Beware of </a:t>
            </a:r>
            <a:r>
              <a:rPr lang="en-US" dirty="0" smtClean="0"/>
              <a:t>Multitasking</a:t>
            </a:r>
          </a:p>
          <a:p>
            <a:r>
              <a:rPr lang="en-US" dirty="0"/>
              <a:t>Know That You Can't Do Everything Perfectly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sz="1400" i="1" dirty="0" smtClean="0"/>
          </a:p>
          <a:p>
            <a:pPr marL="0" indent="0" algn="ctr">
              <a:buNone/>
            </a:pPr>
            <a:r>
              <a:rPr lang="en-US" sz="1400" b="1" i="1" dirty="0" smtClean="0"/>
              <a:t>From </a:t>
            </a:r>
            <a:r>
              <a:rPr lang="en-US" sz="1400" b="1" i="1" dirty="0" err="1"/>
              <a:t>ADDitude</a:t>
            </a:r>
            <a:r>
              <a:rPr lang="en-US" sz="1400" b="1" i="1" dirty="0"/>
              <a:t> magazine </a:t>
            </a:r>
            <a:endParaRPr lang="en-US" sz="1400" b="1" i="1" dirty="0" smtClean="0"/>
          </a:p>
          <a:p>
            <a:pPr marL="0" indent="0" algn="ctr">
              <a:buNone/>
            </a:pPr>
            <a:r>
              <a:rPr lang="en-US" sz="1200" b="1" i="1" u="sng" dirty="0" smtClean="0">
                <a:hlinkClick r:id="rId3"/>
              </a:rPr>
              <a:t>http</a:t>
            </a:r>
            <a:r>
              <a:rPr lang="en-US" sz="1200" b="1" i="1" u="sng" dirty="0">
                <a:hlinkClick r:id="rId3"/>
              </a:rPr>
              <a:t>://</a:t>
            </a:r>
            <a:r>
              <a:rPr lang="en-US" sz="1200" b="1" i="1" u="sng" dirty="0" smtClean="0">
                <a:hlinkClick r:id="rId3"/>
              </a:rPr>
              <a:t>www.additudemag.com/slideshow/99/slide1.html?utm_source=eletter&amp;utm_medium=email&amp;utm_campaign=August</a:t>
            </a:r>
            <a:endParaRPr lang="en-US" sz="12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4826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Perfectionism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Be aware of your tendencies</a:t>
            </a:r>
          </a:p>
          <a:p>
            <a:r>
              <a:rPr lang="en-US" dirty="0"/>
              <a:t> </a:t>
            </a:r>
            <a:r>
              <a:rPr lang="en-US" dirty="0" smtClean="0"/>
              <a:t>Take an honest look at how you spend your time</a:t>
            </a:r>
          </a:p>
          <a:p>
            <a:r>
              <a:rPr lang="en-US" dirty="0"/>
              <a:t>A</a:t>
            </a:r>
            <a:r>
              <a:rPr lang="en-US" dirty="0" smtClean="0"/>
              <a:t>nalyze  &amp; reframe your self-talk</a:t>
            </a:r>
          </a:p>
          <a:p>
            <a:r>
              <a:rPr lang="en-US" dirty="0" smtClean="0"/>
              <a:t>Focus on the big picture</a:t>
            </a:r>
          </a:p>
          <a:p>
            <a:r>
              <a:rPr lang="en-US" dirty="0" smtClean="0"/>
              <a:t>Ask “what’s really needed in this situation?” </a:t>
            </a:r>
          </a:p>
          <a:p>
            <a:pPr lvl="1"/>
            <a:r>
              <a:rPr lang="en-US" dirty="0" smtClean="0"/>
              <a:t>Is perfection necessary or even better?</a:t>
            </a:r>
          </a:p>
          <a:p>
            <a:r>
              <a:rPr lang="en-US" dirty="0" smtClean="0"/>
              <a:t>Maintain high but attainable standards</a:t>
            </a:r>
          </a:p>
          <a:p>
            <a:r>
              <a:rPr lang="en-US" dirty="0" smtClean="0"/>
              <a:t>Be realistic about what you can accomplish</a:t>
            </a:r>
          </a:p>
          <a:p>
            <a:r>
              <a:rPr lang="en-US" dirty="0" smtClean="0"/>
              <a:t>Seek help when needed</a:t>
            </a:r>
          </a:p>
          <a:p>
            <a:r>
              <a:rPr lang="en-US" dirty="0" smtClean="0"/>
              <a:t>Don’t throw work away – replant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0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Managing disruptions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Disruptions are often urgent (at least in the mind of the person presenting them) but not important</a:t>
            </a:r>
          </a:p>
          <a:p>
            <a:r>
              <a:rPr lang="en-US" dirty="0" smtClean="0"/>
              <a:t>Identify recurring interruptions and distractions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a log</a:t>
            </a:r>
          </a:p>
          <a:p>
            <a:r>
              <a:rPr lang="en-US" dirty="0" smtClean="0"/>
              <a:t>Learn to say no: Be polite but assertive</a:t>
            </a:r>
          </a:p>
          <a:p>
            <a:r>
              <a:rPr lang="en-US" dirty="0" smtClean="0"/>
              <a:t>Other tips: Establish available/not available hours, turn off IM Chat; use Outlook to identify uninterruptable time</a:t>
            </a:r>
          </a:p>
          <a:p>
            <a:r>
              <a:rPr lang="en-US" dirty="0" smtClean="0"/>
              <a:t>Set limits with necessary interruptions </a:t>
            </a:r>
          </a:p>
          <a:p>
            <a:pPr lvl="1"/>
            <a:r>
              <a:rPr lang="en-US" dirty="0" smtClean="0"/>
              <a:t>e.g. I have five minutes, I can do this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More disruption diffusing tips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Remind yourself: Your Availability ≠ Your </a:t>
            </a:r>
            <a:r>
              <a:rPr lang="en-US" sz="2800" dirty="0" smtClean="0"/>
              <a:t>Importance</a:t>
            </a:r>
          </a:p>
          <a:p>
            <a:r>
              <a:rPr lang="en-US" sz="2800" dirty="0" smtClean="0"/>
              <a:t>Develop </a:t>
            </a:r>
            <a:r>
              <a:rPr lang="en-US" sz="2800" dirty="0"/>
              <a:t>phrases that deflect the “Got a minute?” intrusion to a later </a:t>
            </a:r>
            <a:r>
              <a:rPr lang="en-US" sz="2800" dirty="0" smtClean="0"/>
              <a:t>time</a:t>
            </a:r>
          </a:p>
          <a:p>
            <a:r>
              <a:rPr lang="en-US" sz="2800" dirty="0"/>
              <a:t>Use “modified” open door </a:t>
            </a:r>
            <a:r>
              <a:rPr lang="en-US" sz="2800" dirty="0" smtClean="0"/>
              <a:t>policy </a:t>
            </a:r>
          </a:p>
          <a:p>
            <a:r>
              <a:rPr lang="en-US" sz="2800" dirty="0"/>
              <a:t>Consider working in another </a:t>
            </a:r>
            <a:r>
              <a:rPr lang="en-US" sz="2800" dirty="0" smtClean="0"/>
              <a:t>location sometimes</a:t>
            </a:r>
          </a:p>
          <a:p>
            <a:r>
              <a:rPr lang="en-US" sz="2800" dirty="0"/>
              <a:t>Configure your office so your desk faces the </a:t>
            </a:r>
            <a:r>
              <a:rPr lang="en-US" sz="2800" dirty="0" smtClean="0"/>
              <a:t>door</a:t>
            </a:r>
          </a:p>
          <a:p>
            <a:r>
              <a:rPr lang="en-US" sz="2800" dirty="0"/>
              <a:t>Stand up on the entry of intrusive </a:t>
            </a:r>
            <a:r>
              <a:rPr lang="en-US" sz="2800" dirty="0" smtClean="0"/>
              <a:t>visitors</a:t>
            </a:r>
          </a:p>
          <a:p>
            <a:r>
              <a:rPr lang="en-US" sz="2800" dirty="0" smtClean="0"/>
              <a:t>Schedule meetings in other person’s office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2164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Avoid taking on too much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9656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Learn to set limits and say no thank you</a:t>
            </a:r>
          </a:p>
          <a:p>
            <a:r>
              <a:rPr lang="en-US" sz="3200" dirty="0" smtClean="0"/>
              <a:t>Learn to delegate, share work, let others help</a:t>
            </a:r>
            <a:endParaRPr lang="en-US" sz="3200" dirty="0"/>
          </a:p>
        </p:txBody>
      </p:sp>
      <p:pic>
        <p:nvPicPr>
          <p:cNvPr id="1027" name="Picture 3" descr="C:\Documents and Settings\mguerra\Local Settings\Temporary Internet Files\Content.IE5\AD8U3YHH\MP90039935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901440" cy="389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5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4488"/>
            <a:ext cx="8229600" cy="1143000"/>
          </a:xfrm>
        </p:spPr>
        <p:txBody>
          <a:bodyPr/>
          <a:lstStyle/>
          <a:p>
            <a:r>
              <a:rPr lang="en-US" u="sng" dirty="0" smtClean="0"/>
              <a:t>Creating SMART goals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2856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4600" b="1" dirty="0" smtClean="0"/>
              <a:t>S</a:t>
            </a:r>
            <a:r>
              <a:rPr lang="en-US" sz="3600" dirty="0" smtClean="0"/>
              <a:t>pecific</a:t>
            </a:r>
            <a:r>
              <a:rPr lang="en-US" sz="3600" dirty="0"/>
              <a:t>: </a:t>
            </a:r>
            <a:r>
              <a:rPr lang="en-US" sz="3600" dirty="0" smtClean="0"/>
              <a:t>Precise statement of what needs </a:t>
            </a:r>
            <a:r>
              <a:rPr lang="en-US" sz="3600" dirty="0"/>
              <a:t>to be accomplished: exactly what are you going do, how much? When? How often</a:t>
            </a:r>
            <a:r>
              <a:rPr lang="en-US" sz="3600" dirty="0" smtClean="0"/>
              <a:t>?</a:t>
            </a:r>
          </a:p>
          <a:p>
            <a:r>
              <a:rPr lang="en-US" sz="4600" b="1" dirty="0" smtClean="0"/>
              <a:t>M</a:t>
            </a:r>
            <a:r>
              <a:rPr lang="en-US" sz="3600" dirty="0" smtClean="0"/>
              <a:t>easurable: Concrete criteria for gauging progress. Helps you manage and evaluate your goal.</a:t>
            </a:r>
          </a:p>
          <a:p>
            <a:r>
              <a:rPr lang="en-US" sz="4600" b="1" dirty="0" smtClean="0"/>
              <a:t>A</a:t>
            </a:r>
            <a:r>
              <a:rPr lang="en-US" sz="3600" dirty="0" smtClean="0"/>
              <a:t>ttainable:  Assurance your goal fits your ability. Something </a:t>
            </a:r>
            <a:r>
              <a:rPr lang="en-US" sz="3600" dirty="0"/>
              <a:t>you can </a:t>
            </a:r>
            <a:r>
              <a:rPr lang="en-US" sz="3600" dirty="0" smtClean="0"/>
              <a:t>accomplish. Not </a:t>
            </a:r>
            <a:r>
              <a:rPr lang="en-US" sz="3600" dirty="0"/>
              <a:t>too easy </a:t>
            </a:r>
            <a:r>
              <a:rPr lang="en-US" sz="3600" dirty="0" smtClean="0"/>
              <a:t>or </a:t>
            </a:r>
            <a:r>
              <a:rPr lang="en-US" sz="3600" dirty="0"/>
              <a:t>too </a:t>
            </a:r>
            <a:r>
              <a:rPr lang="en-US" sz="3600" dirty="0" smtClean="0"/>
              <a:t>hard</a:t>
            </a:r>
          </a:p>
          <a:p>
            <a:r>
              <a:rPr lang="en-US" sz="4600" b="1" dirty="0" smtClean="0"/>
              <a:t>R</a:t>
            </a:r>
            <a:r>
              <a:rPr lang="en-US" sz="3600" dirty="0" smtClean="0"/>
              <a:t>elevant</a:t>
            </a:r>
            <a:r>
              <a:rPr lang="en-US" sz="3600" dirty="0"/>
              <a:t>: </a:t>
            </a:r>
            <a:r>
              <a:rPr lang="en-US" sz="3600" dirty="0" smtClean="0"/>
              <a:t>Personalization of your goal. Supports your interests, values,  </a:t>
            </a:r>
            <a:r>
              <a:rPr lang="en-US" sz="3600" dirty="0"/>
              <a:t>needs and talents</a:t>
            </a:r>
            <a:r>
              <a:rPr lang="en-US" sz="3600" dirty="0" smtClean="0"/>
              <a:t>. Critical to motivation.</a:t>
            </a:r>
          </a:p>
          <a:p>
            <a:r>
              <a:rPr lang="en-US" sz="4600" b="1" dirty="0"/>
              <a:t>T</a:t>
            </a:r>
            <a:r>
              <a:rPr lang="en-US" sz="3600" dirty="0" smtClean="0"/>
              <a:t>imed: Beginning point and deadlines. Gets your started and keeps you on track.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3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Steps to </a:t>
            </a:r>
            <a:br>
              <a:rPr lang="en-US" u="sng" dirty="0" smtClean="0"/>
            </a:br>
            <a:r>
              <a:rPr lang="en-US" u="sng" dirty="0" smtClean="0"/>
              <a:t>managing your time well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56388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Prioritize tasks</a:t>
            </a:r>
          </a:p>
          <a:p>
            <a:r>
              <a:rPr lang="en-US" sz="3600" dirty="0" smtClean="0"/>
              <a:t>Get Organized</a:t>
            </a:r>
          </a:p>
          <a:p>
            <a:r>
              <a:rPr lang="en-US" sz="3600" dirty="0" smtClean="0"/>
              <a:t>Overcome procrastination</a:t>
            </a:r>
          </a:p>
          <a:p>
            <a:r>
              <a:rPr lang="en-US" sz="3600" dirty="0" smtClean="0"/>
              <a:t>Let go of perfectionism</a:t>
            </a:r>
          </a:p>
          <a:p>
            <a:r>
              <a:rPr lang="en-US" sz="3600" dirty="0" smtClean="0"/>
              <a:t>Manage disruptions</a:t>
            </a:r>
          </a:p>
          <a:p>
            <a:r>
              <a:rPr lang="en-US" sz="3600" dirty="0" smtClean="0"/>
              <a:t>Avoid taking on too much</a:t>
            </a:r>
            <a:endParaRPr lang="en-US" sz="3600" dirty="0"/>
          </a:p>
        </p:txBody>
      </p:sp>
      <p:pic>
        <p:nvPicPr>
          <p:cNvPr id="2050" name="Picture 2" descr="C:\Documents and Settings\mguerra\Local Settings\Temporary Internet Files\Content.IE5\YT8TZ6RN\MC90007873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309688" cy="392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6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50"/>
            <a:ext cx="8229600" cy="1143000"/>
          </a:xfrm>
        </p:spPr>
        <p:txBody>
          <a:bodyPr/>
          <a:lstStyle/>
          <a:p>
            <a:r>
              <a:rPr lang="en-US" u="sng" dirty="0" smtClean="0"/>
              <a:t>Final tips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750"/>
            <a:ext cx="8229600" cy="4525963"/>
          </a:xfrm>
        </p:spPr>
        <p:txBody>
          <a:bodyPr/>
          <a:lstStyle/>
          <a:p>
            <a:r>
              <a:rPr lang="en-US" dirty="0" smtClean="0"/>
              <a:t>Use small bits of time, odd hours, waiting time</a:t>
            </a:r>
          </a:p>
          <a:p>
            <a:r>
              <a:rPr lang="en-US" dirty="0" smtClean="0"/>
              <a:t>Handle paper (email, etc.) only once</a:t>
            </a:r>
          </a:p>
          <a:p>
            <a:r>
              <a:rPr lang="en-US" dirty="0" smtClean="0"/>
              <a:t>Use automatic systems when possible</a:t>
            </a:r>
          </a:p>
          <a:p>
            <a:r>
              <a:rPr lang="en-US" dirty="0" smtClean="0"/>
              <a:t>Get enough rest, eat well, exercise</a:t>
            </a:r>
          </a:p>
          <a:p>
            <a:r>
              <a:rPr lang="en-US" dirty="0" smtClean="0"/>
              <a:t>Ask for advice when needed</a:t>
            </a:r>
          </a:p>
          <a:p>
            <a:endParaRPr lang="en-US" dirty="0"/>
          </a:p>
        </p:txBody>
      </p:sp>
      <p:pic>
        <p:nvPicPr>
          <p:cNvPr id="4" name="Picture 4" descr="C:\Documents and Settings\mguerra\Local Settings\Temporary Internet Files\Content.IE5\YT8TZ6RN\MC9002308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046" y="2840736"/>
            <a:ext cx="3124954" cy="329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0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r>
              <a:rPr lang="en-US" u="sng" dirty="0" smtClean="0"/>
              <a:t>Make a plan today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229600" cy="4525963"/>
          </a:xfrm>
        </p:spPr>
        <p:txBody>
          <a:bodyPr/>
          <a:lstStyle/>
          <a:p>
            <a:r>
              <a:rPr lang="en-US" dirty="0" smtClean="0"/>
              <a:t>Managing your time increases your success</a:t>
            </a:r>
          </a:p>
          <a:p>
            <a:pPr lvl="1"/>
            <a:r>
              <a:rPr lang="en-US" dirty="0" smtClean="0"/>
              <a:t>In school, at work , in life</a:t>
            </a:r>
          </a:p>
          <a:p>
            <a:r>
              <a:rPr lang="en-US" dirty="0" smtClean="0"/>
              <a:t>Managing your time well reduces stress</a:t>
            </a:r>
          </a:p>
          <a:p>
            <a:r>
              <a:rPr lang="en-US" dirty="0" smtClean="0"/>
              <a:t>Managing your time well enhances work-life balance</a:t>
            </a:r>
            <a:endParaRPr lang="en-US" dirty="0"/>
          </a:p>
        </p:txBody>
      </p:sp>
      <p:pic>
        <p:nvPicPr>
          <p:cNvPr id="1031" name="Picture 7" descr="C:\Documents and Settings\mguerra\Local Settings\Temporary Internet Files\Content.IE5\AD8U3YHH\MC9002889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22320"/>
            <a:ext cx="397010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4445188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bad news is time flies. The good news is you're the pilot.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en-US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Michael </a:t>
            </a:r>
            <a:r>
              <a:rPr lang="en-US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Althsuler</a:t>
            </a:r>
            <a:r>
              <a:rPr lang="en-U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32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172712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Thanks for participating!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 more info contact Michele Guerra</a:t>
            </a:r>
            <a:br>
              <a:rPr lang="en-US" sz="3600" dirty="0" smtClean="0"/>
            </a:br>
            <a:r>
              <a:rPr lang="en-US" sz="3600" dirty="0" smtClean="0"/>
              <a:t>244-2205 or </a:t>
            </a:r>
            <a:r>
              <a:rPr lang="en-US" sz="3600" dirty="0" smtClean="0">
                <a:hlinkClick r:id="rId2"/>
              </a:rPr>
              <a:t>mguerra@illinois.edu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2050" name="Picture 2" descr="C:\Documents and Settings\mguerra\Local Settings\Temporary Internet Files\Content.IE5\AD8U3YHH\MC9003833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127" y="329184"/>
            <a:ext cx="572974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317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Take the quiz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1026" name="Picture 2" descr="C:\Documents and Settings\mguerra\Local Settings\Temporary Internet Files\Content.IE5\YT8TZ6RN\MP90044912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682" y="1417637"/>
            <a:ext cx="636463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6400" y="5758934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hlinkClick r:id="rId3"/>
              </a:rPr>
              <a:t>http://www.mindtools.com/pages/article/newHTE_88.htm</a:t>
            </a:r>
            <a:r>
              <a:rPr lang="en-US" b="1" i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4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50"/>
            <a:ext cx="8229600" cy="1143000"/>
          </a:xfrm>
        </p:spPr>
        <p:txBody>
          <a:bodyPr/>
          <a:lstStyle/>
          <a:p>
            <a:r>
              <a:rPr lang="en-US" u="sng" dirty="0" smtClean="0"/>
              <a:t>Scoring the quiz</a:t>
            </a:r>
            <a:endParaRPr lang="en-US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3644143"/>
              </p:ext>
            </p:extLst>
          </p:nvPr>
        </p:nvGraphicFramePr>
        <p:xfrm>
          <a:off x="381000" y="1201548"/>
          <a:ext cx="4038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  </a:t>
                      </a:r>
                    </a:p>
                    <a:p>
                      <a:pPr algn="ctr"/>
                      <a:r>
                        <a:rPr lang="en-US" dirty="0" smtClean="0"/>
                        <a:t>1, 3, 4, 6, 7,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8, 9, 13, 14, 15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at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Rarely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 often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0655182"/>
              </p:ext>
            </p:extLst>
          </p:nvPr>
        </p:nvGraphicFramePr>
        <p:xfrm>
          <a:off x="4800600" y="1201548"/>
          <a:ext cx="4038600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600"/>
                <a:gridCol w="1143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2, 5, 10, 11, 12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at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Rarely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Very often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37085"/>
              </p:ext>
            </p:extLst>
          </p:nvPr>
        </p:nvGraphicFramePr>
        <p:xfrm>
          <a:off x="1588008" y="3726626"/>
          <a:ext cx="6096000" cy="235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46-75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You're managing your time very effectively! Still, see if there's anything you can tweak to make this even better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You're good at some things, but there's room for improvement elsewhere.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Ouch. The good news: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a great opportunity to improve your effectiveness.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However, to realize this, you've got to fundamentally improve your time management skills.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6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Understanding your score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(and improving your time management skills)</a:t>
            </a:r>
            <a:endParaRPr lang="en-US" sz="36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0600" y="2133600"/>
          <a:ext cx="7239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Areas needing improvement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Related questions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Goal setting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6, 10, 14, 15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Prioritization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1, 4, 8, 9, 13, 14, 15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Managing interruptions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5, 9, 11, 12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Procrastination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2, 10, 12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Scheduling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3, 7, 12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6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Organizing: The to-do list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3894"/>
          </a:xfrm>
        </p:spPr>
        <p:txBody>
          <a:bodyPr/>
          <a:lstStyle/>
          <a:p>
            <a:r>
              <a:rPr lang="en-US" dirty="0" smtClean="0"/>
              <a:t>Helps you prioritize</a:t>
            </a:r>
          </a:p>
          <a:p>
            <a:r>
              <a:rPr lang="en-US" dirty="0" smtClean="0"/>
              <a:t>Helps you overcome procrastination</a:t>
            </a:r>
          </a:p>
          <a:p>
            <a:r>
              <a:rPr lang="en-US" dirty="0" smtClean="0"/>
              <a:t>It’s a critical starting point  </a:t>
            </a:r>
          </a:p>
          <a:p>
            <a:pPr lvl="1"/>
            <a:r>
              <a:rPr lang="en-US" dirty="0" smtClean="0"/>
              <a:t>not a stand–alone tool</a:t>
            </a:r>
            <a:endParaRPr lang="en-US" dirty="0"/>
          </a:p>
        </p:txBody>
      </p:sp>
      <p:pic>
        <p:nvPicPr>
          <p:cNvPr id="1026" name="Picture 2" descr="C:\Documents and Settings\mguerra\Local Settings\Temporary Internet Files\Content.IE5\YT8TZ6RN\MC90014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2959608"/>
            <a:ext cx="3379622" cy="304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ABCs to Prioritizing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to-do 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list: Break large tasks into smaller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by ABCs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Delegate those tasks more appropriate for someone 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Schedule your day (week). Assign a deadline for each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your daily cycle (most demanding tasks when you are most focused/ energized)</a:t>
            </a:r>
          </a:p>
        </p:txBody>
      </p:sp>
    </p:spTree>
    <p:extLst>
      <p:ext uri="{BB962C8B-B14F-4D97-AF65-F5344CB8AC3E}">
        <p14:creationId xmlns:p14="http://schemas.microsoft.com/office/powerpoint/2010/main" val="36795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700" u="sng" dirty="0" smtClean="0"/>
              <a:t>A</a:t>
            </a:r>
            <a:r>
              <a:rPr lang="en-US" u="sng" dirty="0" smtClean="0"/>
              <a:t> Priorities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Urgent AND important</a:t>
            </a:r>
          </a:p>
          <a:p>
            <a:r>
              <a:rPr lang="en-US" dirty="0" smtClean="0"/>
              <a:t>Support a long term goal</a:t>
            </a:r>
          </a:p>
          <a:p>
            <a:r>
              <a:rPr lang="en-US" dirty="0" smtClean="0"/>
              <a:t>Support others you work with</a:t>
            </a:r>
          </a:p>
          <a:p>
            <a:r>
              <a:rPr lang="en-US" dirty="0" smtClean="0"/>
              <a:t>Ask: What terrible thing would happen if I didn’t do this today?</a:t>
            </a:r>
          </a:p>
          <a:p>
            <a:r>
              <a:rPr lang="en-US" dirty="0" smtClean="0"/>
              <a:t>Only top priorities get </a:t>
            </a:r>
            <a:r>
              <a:rPr lang="en-US" dirty="0"/>
              <a:t>A</a:t>
            </a:r>
            <a:r>
              <a:rPr lang="en-US" dirty="0" smtClean="0"/>
              <a:t>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08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u="sng" dirty="0" smtClean="0"/>
              <a:t>B</a:t>
            </a:r>
            <a:r>
              <a:rPr lang="en-US" u="sng" dirty="0" smtClean="0"/>
              <a:t> Priorities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Important but not urgent</a:t>
            </a:r>
          </a:p>
          <a:p>
            <a:r>
              <a:rPr lang="en-US" dirty="0" smtClean="0"/>
              <a:t>Mild consequences for not </a:t>
            </a:r>
            <a:r>
              <a:rPr lang="en-US" dirty="0"/>
              <a:t>d</a:t>
            </a:r>
            <a:r>
              <a:rPr lang="en-US" dirty="0" smtClean="0"/>
              <a:t>oing this (e.g. some may be unhappy or inconvenienced)</a:t>
            </a:r>
          </a:p>
          <a:p>
            <a:r>
              <a:rPr lang="en-US" dirty="0" smtClean="0"/>
              <a:t>Time (waiting period) usually elevates to A or drops to C</a:t>
            </a:r>
          </a:p>
          <a:p>
            <a:r>
              <a:rPr lang="en-US" dirty="0" smtClean="0"/>
              <a:t>Never do a B task when there is an A task the needs to be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_PPT_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CSE_PPT_template2.thmx</Template>
  <TotalTime>703</TotalTime>
  <Words>1091</Words>
  <Application>Microsoft Office PowerPoint</Application>
  <PresentationFormat>On-screen Show (4:3)</PresentationFormat>
  <Paragraphs>200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CSE_PPT_template2</vt:lpstr>
      <vt:lpstr>1440 minutes in a day: Managing Your Time</vt:lpstr>
      <vt:lpstr>Steps to  managing your time well</vt:lpstr>
      <vt:lpstr>Take the quiz!</vt:lpstr>
      <vt:lpstr>Scoring the quiz</vt:lpstr>
      <vt:lpstr>Understanding your score  (and improving your time management skills)</vt:lpstr>
      <vt:lpstr>Organizing: The to-do list</vt:lpstr>
      <vt:lpstr>ABCs to Prioritizing</vt:lpstr>
      <vt:lpstr>A Priorities</vt:lpstr>
      <vt:lpstr>B Priorities</vt:lpstr>
      <vt:lpstr>C Priorities</vt:lpstr>
      <vt:lpstr>Prioritization Grid</vt:lpstr>
      <vt:lpstr>Organizing: schedules</vt:lpstr>
      <vt:lpstr>Overcoming procrastination</vt:lpstr>
      <vt:lpstr>More procrastination busting tips</vt:lpstr>
      <vt:lpstr>Perfectionism</vt:lpstr>
      <vt:lpstr>Managing disruptions</vt:lpstr>
      <vt:lpstr>More disruption diffusing tips</vt:lpstr>
      <vt:lpstr>Avoid taking on too much</vt:lpstr>
      <vt:lpstr>Creating SMART goals</vt:lpstr>
      <vt:lpstr>Final tips</vt:lpstr>
      <vt:lpstr>Make a plan today!</vt:lpstr>
      <vt:lpstr>Thanks for participating!  For more info contact Michele Guerra 244-2205 or mguerra@illinois.edu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Paceley</dc:creator>
  <cp:lastModifiedBy>Candler, Leroy Willis</cp:lastModifiedBy>
  <cp:revision>202</cp:revision>
  <cp:lastPrinted>2014-06-10T20:00:21Z</cp:lastPrinted>
  <dcterms:created xsi:type="dcterms:W3CDTF">2013-12-02T15:55:24Z</dcterms:created>
  <dcterms:modified xsi:type="dcterms:W3CDTF">2015-10-12T17:39:16Z</dcterms:modified>
</cp:coreProperties>
</file>