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520DF-2A6C-44F6-9140-8988945F5612}" v="1" dt="2019-11-11T14:35:42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7B520DF-2A6C-44F6-9140-8988945F5612}"/>
    <pc:docChg chg="modSld">
      <pc:chgData name="" userId="" providerId="" clId="Web-{A7B520DF-2A6C-44F6-9140-8988945F5612}" dt="2019-11-11T14:35:42.395" v="0" actId="20577"/>
      <pc:docMkLst>
        <pc:docMk/>
      </pc:docMkLst>
      <pc:sldChg chg="modSp">
        <pc:chgData name="" userId="" providerId="" clId="Web-{A7B520DF-2A6C-44F6-9140-8988945F5612}" dt="2019-11-11T14:35:42.395" v="0" actId="20577"/>
        <pc:sldMkLst>
          <pc:docMk/>
          <pc:sldMk cId="0" sldId="264"/>
        </pc:sldMkLst>
        <pc:spChg chg="mod">
          <ac:chgData name="" userId="" providerId="" clId="Web-{A7B520DF-2A6C-44F6-9140-8988945F5612}" dt="2019-11-11T14:35:42.395" v="0" actId="20577"/>
          <ac:spMkLst>
            <pc:docMk/>
            <pc:sldMk cId="0" sldId="264"/>
            <ac:spMk id="1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Remind students to look in the Box folder; find their district, follow the directions to the letter, contact the district personnel listed with any questions they have about this process </a:t>
            </a:r>
            <a:endParaRPr sz="1400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f817f17c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f817f17c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f817f17c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f817f17c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f817f17c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f817f17c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817f17ce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f817f17ce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f817f17ce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f817f17ce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f817f17c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f817f17c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f817f17c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f817f17c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817f17c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f817f17c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f817f17c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f817f17c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f817f17c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f817f17c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f817f17c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f817f17c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f817f17c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f817f17c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f817f17c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f817f17c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Follow the guidelines to takeover model; don’t try to take on too much and sink yourself. Keep in mind you will be completing edTPA during this time; throw me under the bus, “Angie said I can’t do this yet”, utilize your supervisor and myself if necessary</a:t>
            </a:r>
            <a:endParaRPr sz="14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illinois.edu/sce/elementary-program/student-inform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education.illinois.edu/sce/secondary-program/student-informa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illinois.edu/docs/default-source/school-and-community-experiences/edtpa-2019-submission-calendar.pdf?sfvrsn=264b1288_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illinois.edu/docs/default-source/school-and-community-experiences/edpr-442-guidelines-to-takeover.pdf?sfvrsn=fcae1f88_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Teaching Orientation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Spring 2020</a:t>
            </a:r>
            <a:r>
              <a:rPr lang="en"/>
              <a:t> 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25" y="3954575"/>
            <a:ext cx="4377275" cy="11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56445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Reminders about student teaching: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Student Teaching is a LOT of work!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It will be worth it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You are receiving 12 credit hours for student teaching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experience is designed to provide opportunities for all candidates based on individual need. Please </a:t>
            </a:r>
            <a:r>
              <a:rPr lang="en" u="sng">
                <a:solidFill>
                  <a:srgbClr val="000000"/>
                </a:solidFill>
              </a:rPr>
              <a:t>do not</a:t>
            </a:r>
            <a:r>
              <a:rPr lang="en">
                <a:solidFill>
                  <a:srgbClr val="000000"/>
                </a:solidFill>
              </a:rPr>
              <a:t> compare your experience with your peers experience.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Each teacher candidate will receive what he/she needs.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This may include: additional artifact collection, structured observation, additional instructional planning, observing other teachers, additional observations, etc.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725" y="330575"/>
            <a:ext cx="2695375" cy="15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Course Requirements: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6925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Your placement begins the day that your school starts following Winter Break</a:t>
            </a:r>
            <a:endParaRPr dirty="0">
              <a:solidFill>
                <a:srgbClr val="000000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This may be as early as January 2, 2020!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Your placement ends on May 8th, 2020 </a:t>
            </a:r>
            <a:r>
              <a:rPr lang="en" sz="1400" dirty="0">
                <a:solidFill>
                  <a:srgbClr val="000000"/>
                </a:solidFill>
              </a:rPr>
              <a:t>(provided make up days are not necessary)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Your Spring Break is when your school takes Spring Break</a:t>
            </a:r>
            <a:endParaRPr dirty="0">
              <a:solidFill>
                <a:srgbClr val="000000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If they do not have one, you do not get one either</a:t>
            </a: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I</a:t>
            </a:r>
            <a:r>
              <a:rPr lang="en" sz="1800" dirty="0">
                <a:solidFill>
                  <a:srgbClr val="000000"/>
                </a:solidFill>
              </a:rPr>
              <a:t>f you break is different from UIUC, you are still obligated to “attend CI 404” online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Your work day follows the teacher contractual day for the building you are placed in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838" y="186700"/>
            <a:ext cx="37052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Absences: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This is the first placement where you have allowed absences!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0000"/>
                </a:solidFill>
              </a:rPr>
              <a:t>3 </a:t>
            </a:r>
            <a:r>
              <a:rPr lang="en" sz="2000" dirty="0">
                <a:solidFill>
                  <a:srgbClr val="000000"/>
                </a:solidFill>
              </a:rPr>
              <a:t>Sick </a:t>
            </a:r>
            <a:r>
              <a:rPr lang="en" sz="2000" u="sng" dirty="0">
                <a:solidFill>
                  <a:srgbClr val="000000"/>
                </a:solidFill>
              </a:rPr>
              <a:t>or</a:t>
            </a:r>
            <a:r>
              <a:rPr lang="en" sz="2000" dirty="0">
                <a:solidFill>
                  <a:srgbClr val="000000"/>
                </a:solidFill>
              </a:rPr>
              <a:t> Professional Days (1 day may be used to work on edTPA)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0000"/>
                </a:solidFill>
              </a:rPr>
              <a:t>2 </a:t>
            </a:r>
            <a:r>
              <a:rPr lang="en" sz="2000" dirty="0">
                <a:solidFill>
                  <a:srgbClr val="000000"/>
                </a:solidFill>
              </a:rPr>
              <a:t>Snow days (excessive days may be </a:t>
            </a:r>
            <a:r>
              <a:rPr lang="en-US" sz="2000" dirty="0">
                <a:solidFill>
                  <a:srgbClr val="000000"/>
                </a:solidFill>
              </a:rPr>
              <a:t>excused</a:t>
            </a:r>
            <a:r>
              <a:rPr lang="en" sz="2000" dirty="0">
                <a:solidFill>
                  <a:srgbClr val="000000"/>
                </a:solidFill>
              </a:rPr>
              <a:t>; will not be decided until 		mid-April)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0000"/>
                </a:solidFill>
              </a:rPr>
              <a:t>1 </a:t>
            </a:r>
            <a:r>
              <a:rPr lang="en" sz="2000" dirty="0">
                <a:solidFill>
                  <a:srgbClr val="000000"/>
                </a:solidFill>
              </a:rPr>
              <a:t>Day to attend a job fair of your choosing (in or out of state)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013" y="67650"/>
            <a:ext cx="31146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Keep in mind: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87900" y="1827400"/>
            <a:ext cx="8368200" cy="27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You may not beg, borrow, or steal days from one absence category to another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You are responsible for writing “Sub Plans” for your Cooperating Teacher to use when you are absent from student teaching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Instructional sub plans must be </a:t>
            </a:r>
            <a:r>
              <a:rPr lang="en" u="sng">
                <a:solidFill>
                  <a:srgbClr val="000000"/>
                </a:solidFill>
              </a:rPr>
              <a:t>detailed, specific, and complete</a:t>
            </a:r>
            <a:endParaRPr u="sng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You are a guest in the classroom, please don’t put yourself in a situation that will make things challenging for you or other students after you--you don’t want to take the chance of having your invitation rescinded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050" y="190500"/>
            <a:ext cx="2579700" cy="16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Word</a:t>
            </a:r>
            <a:r>
              <a:rPr lang="en-US" dirty="0"/>
              <a:t>s </a:t>
            </a:r>
            <a:r>
              <a:rPr lang="en" dirty="0"/>
              <a:t>of advice...</a:t>
            </a:r>
            <a:endParaRPr dirty="0"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r>
              <a:rPr lang="en-US" sz="2400" dirty="0">
                <a:solidFill>
                  <a:srgbClr val="FFFFFF"/>
                </a:solidFill>
              </a:rPr>
              <a:t>Build strong relationships early on</a:t>
            </a:r>
          </a:p>
          <a:p>
            <a:pPr marL="342900"/>
            <a:r>
              <a:rPr lang="en-US" sz="2400" dirty="0">
                <a:solidFill>
                  <a:srgbClr val="FFFFFF"/>
                </a:solidFill>
              </a:rPr>
              <a:t>Pace yourself</a:t>
            </a:r>
          </a:p>
          <a:p>
            <a:pPr marL="342900"/>
            <a:r>
              <a:rPr lang="en-US" sz="2400" dirty="0">
                <a:solidFill>
                  <a:srgbClr val="FFFFFF"/>
                </a:solidFill>
              </a:rPr>
              <a:t>Be a risk-taker; allow yourself to be vulnerable</a:t>
            </a:r>
          </a:p>
          <a:p>
            <a:pPr marL="342900"/>
            <a:r>
              <a:rPr lang="en-US" sz="2400" dirty="0">
                <a:solidFill>
                  <a:srgbClr val="FFFFFF"/>
                </a:solidFill>
              </a:rPr>
              <a:t>Collaborate often (with school personnel and each other)</a:t>
            </a:r>
          </a:p>
          <a:p>
            <a:pPr marL="342900"/>
            <a:r>
              <a:rPr lang="en-US" sz="2400" dirty="0">
                <a:solidFill>
                  <a:srgbClr val="FFFFFF"/>
                </a:solidFill>
              </a:rPr>
              <a:t>Be reflective (more on instruction than management)</a:t>
            </a:r>
          </a:p>
          <a:p>
            <a:pPr marL="342900"/>
            <a:r>
              <a:rPr lang="en-US" sz="2400" dirty="0">
                <a:solidFill>
                  <a:srgbClr val="FFFFFF"/>
                </a:solidFill>
              </a:rPr>
              <a:t>Take time to care for yourself</a:t>
            </a:r>
          </a:p>
          <a:p>
            <a:pPr marL="342900"/>
            <a:r>
              <a:rPr lang="en-US" sz="2400" dirty="0">
                <a:solidFill>
                  <a:srgbClr val="FFFFFF"/>
                </a:solidFill>
              </a:rPr>
              <a:t>Focus on what matters most—student learning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5735975" y="189890"/>
            <a:ext cx="28011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Droid Serif"/>
                <a:ea typeface="Droid Serif"/>
                <a:cs typeface="Droid Serif"/>
                <a:sym typeface="Droid Serif"/>
              </a:rPr>
              <a:t>YOU make a difference in the lives of students!</a:t>
            </a:r>
            <a:endParaRPr sz="3000" dirty="0"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1026" name="Picture 2" descr="Image result for high school students">
            <a:extLst>
              <a:ext uri="{FF2B5EF4-FFF2-40B4-BE49-F238E27FC236}">
                <a16:creationId xmlns:a16="http://schemas.microsoft.com/office/drawing/2014/main" id="{9DD409EA-529A-4171-ABE4-9DDE9EBB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50" y="292861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Teaching Materials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SCE Website: </a:t>
            </a:r>
            <a:r>
              <a:rPr lang="en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https://education.illinois.edu/sce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Locate your program: </a:t>
            </a:r>
            <a:endParaRPr dirty="0"/>
          </a:p>
          <a:p>
            <a:pPr marL="0" lvl="0" indent="0">
              <a:spcBef>
                <a:spcPts val="1600"/>
              </a:spcBef>
              <a:buNone/>
            </a:pPr>
            <a:r>
              <a:rPr lang="en" sz="1400" dirty="0"/>
              <a:t>	 </a:t>
            </a:r>
            <a:r>
              <a:rPr lang="en-US" sz="1400" dirty="0"/>
              <a:t>Secondary:</a:t>
            </a:r>
            <a:r>
              <a:rPr lang="en" sz="1400" dirty="0"/>
              <a:t> </a:t>
            </a:r>
            <a:r>
              <a:rPr lang="en-US" sz="1400" dirty="0">
                <a:hlinkClick r:id="rId4"/>
              </a:rPr>
              <a:t>https://education.illinois.edu/sce/secondary-program/student-information</a:t>
            </a:r>
            <a:r>
              <a:rPr lang="en" sz="1400" dirty="0"/>
              <a:t>		</a:t>
            </a:r>
            <a:r>
              <a:rPr lang="en" sz="1400" dirty="0">
                <a:solidFill>
                  <a:srgbClr val="FFFFFF"/>
                </a:solidFill>
              </a:rPr>
              <a:t>(Student Teaching EDPR 442 </a:t>
            </a:r>
            <a:r>
              <a:rPr lang="en-US" sz="1400" dirty="0">
                <a:solidFill>
                  <a:srgbClr val="FFFFFF"/>
                </a:solidFill>
              </a:rPr>
              <a:t>E, M, SB, SC, SP, T</a:t>
            </a:r>
            <a:r>
              <a:rPr lang="en" sz="1400" dirty="0">
                <a:solidFill>
                  <a:srgbClr val="FFFFFF"/>
                </a:solidFill>
              </a:rPr>
              <a:t>,--Year 2 Spring) </a:t>
            </a:r>
          </a:p>
          <a:p>
            <a:pPr marL="285750" indent="-285750">
              <a:spcBef>
                <a:spcPts val="1600"/>
              </a:spcBef>
            </a:pPr>
            <a:r>
              <a:rPr lang="en" dirty="0">
                <a:solidFill>
                  <a:srgbClr val="FFFFFF"/>
                </a:solidFill>
              </a:rPr>
              <a:t>CI 404 (by content area): Wednesdays, 6-8:50</a:t>
            </a:r>
            <a:r>
              <a:rPr lang="en-US" dirty="0">
                <a:solidFill>
                  <a:srgbClr val="FFFFFF"/>
                </a:solidFill>
              </a:rPr>
              <a:t>PM</a:t>
            </a:r>
          </a:p>
          <a:p>
            <a:pPr marL="742950" lvl="1" indent="-285750"/>
            <a:r>
              <a:rPr lang="en-US" sz="1800" dirty="0">
                <a:solidFill>
                  <a:srgbClr val="FFFFFF"/>
                </a:solidFill>
              </a:rPr>
              <a:t>Synchronous online through Moodle (Collaborate Ultra)</a:t>
            </a:r>
          </a:p>
          <a:p>
            <a:pPr marL="742950" lvl="1" indent="-285750"/>
            <a:r>
              <a:rPr lang="en-US" sz="1800" dirty="0">
                <a:solidFill>
                  <a:srgbClr val="FFFFFF"/>
                </a:solidFill>
              </a:rPr>
              <a:t>Topics include: Professional issues, job search/interviewing, goal-setting, differentiation strategies, etc.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3723" y="509750"/>
            <a:ext cx="1826150" cy="17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Student Teaching Handbook: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87900" y="145454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dirty="0">
                <a:solidFill>
                  <a:srgbClr val="000000"/>
                </a:solidFill>
              </a:rPr>
              <a:t>Read through the document carefully and thoroughly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dirty="0">
                <a:solidFill>
                  <a:srgbClr val="000000"/>
                </a:solidFill>
              </a:rPr>
              <a:t>You will be held accountable for the outlined expectations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dirty="0">
                <a:solidFill>
                  <a:srgbClr val="000000"/>
                </a:solidFill>
              </a:rPr>
              <a:t>Use the handbook as a reference over the course of the experience </a:t>
            </a:r>
            <a:endParaRPr sz="2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Lesson Plans	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Formal observation: detailed outline with all required components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Daily basis: a lesson outline for each day of the week 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Lesson plan book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Online format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Google Doc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At a minimum, daily lesson plans must contain the following: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Objectives (</a:t>
            </a:r>
            <a:r>
              <a:rPr lang="en-US" dirty="0">
                <a:solidFill>
                  <a:srgbClr val="000000"/>
                </a:solidFill>
              </a:rPr>
              <a:t>with related standards)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Materials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Procedure</a:t>
            </a:r>
            <a:r>
              <a:rPr lang="en-US" dirty="0">
                <a:solidFill>
                  <a:srgbClr val="000000"/>
                </a:solidFill>
              </a:rPr>
              <a:t>s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US" dirty="0">
                <a:solidFill>
                  <a:srgbClr val="000000"/>
                </a:solidFill>
              </a:rPr>
              <a:t>Assessment/</a:t>
            </a:r>
            <a:r>
              <a:rPr lang="en" dirty="0">
                <a:solidFill>
                  <a:srgbClr val="000000"/>
                </a:solidFill>
              </a:rPr>
              <a:t>Evaluation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Plans can be requested </a:t>
            </a:r>
            <a:r>
              <a:rPr lang="en" u="sng" dirty="0">
                <a:solidFill>
                  <a:srgbClr val="000000"/>
                </a:solidFill>
              </a:rPr>
              <a:t>AT ANY TIME</a:t>
            </a:r>
            <a:r>
              <a:rPr lang="en" dirty="0">
                <a:solidFill>
                  <a:srgbClr val="000000"/>
                </a:solidFill>
              </a:rPr>
              <a:t> by your supervisor without notice!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648" y="120111"/>
            <a:ext cx="2517497" cy="13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Observations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59127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6 observations during student teaching by the university supervisor (lesson plan is required)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3 observations prior to mid-term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3 observations after mid-term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Regular written feedback</a:t>
            </a:r>
            <a:r>
              <a:rPr lang="en" sz="2000" dirty="0">
                <a:solidFill>
                  <a:srgbClr val="000000"/>
                </a:solidFill>
              </a:rPr>
              <a:t> by the cooperating teacher during student teaching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450" y="402026"/>
            <a:ext cx="2152650" cy="23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Seminar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Seminar will be coordinated and led by a university supervisor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After school hours 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At a location determined by the university supervisor; </a:t>
            </a:r>
            <a:r>
              <a:rPr lang="en-US" dirty="0">
                <a:solidFill>
                  <a:srgbClr val="000000"/>
                </a:solidFill>
              </a:rPr>
              <a:t>varies by location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Intended to help you grow as a reflective professional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Student teachers are expected to participate thoughtfully and respectfully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Possible activities include: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Small discussion groups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Invited presentations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Discuss relevant topics with the group</a:t>
            </a:r>
            <a:endParaRPr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</a:rPr>
              <a:t>Reactions and thoughts about relations with parents, faculty, staff</a:t>
            </a:r>
            <a:endParaRPr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</a:rPr>
              <a:t>Insights about attitudes toward the teaching profession</a:t>
            </a:r>
            <a:endParaRPr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</a:rPr>
              <a:t>Reactions to an event that is significant to professional growth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450" y="105750"/>
            <a:ext cx="32956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edTPA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Requirement for licensure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Encouraged to print off the appropriate edTPA handbook found on Moodle (</a:t>
            </a:r>
            <a:r>
              <a:rPr lang="en-US" sz="1400" dirty="0">
                <a:solidFill>
                  <a:srgbClr val="000000"/>
                </a:solidFill>
              </a:rPr>
              <a:t>EDPR 203)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Edthena submission support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Refer to the submission calendar--must follow this! Hard deadlines are written in red.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u="sng" dirty="0">
                <a:solidFill>
                  <a:schemeClr val="tx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edTPA 2020 Submission Calendar</a:t>
            </a:r>
            <a:endParaRPr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163" y="184850"/>
            <a:ext cx="412432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25" y="3725513"/>
            <a:ext cx="37147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Weekly overview of engagement in the classroom: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Using the Gradual Release of Responsibility (GRR) Model: 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Student teachers should submit a weekly schedule for the upcoming week outlining the lessons and activities for which they are responsible or have a critical role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The schedule will assist the student in being efficient and organized by planning activities and methods of implementation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University supervisors will specify the format they would like their students to use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Guidelines to takeover</a:t>
            </a:r>
            <a:endParaRPr sz="1600" dirty="0">
              <a:solidFill>
                <a:schemeClr val="tx2">
                  <a:lumMod val="10000"/>
                </a:schemeClr>
              </a:solidFill>
              <a:hlinkClick r:id="rId3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725" y="3624725"/>
            <a:ext cx="2635250" cy="14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842</Words>
  <Application>Microsoft Office PowerPoint</Application>
  <PresentationFormat>On-screen Show (16:9)</PresentationFormat>
  <Paragraphs>93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Marina</vt:lpstr>
      <vt:lpstr>Student Teaching Orientation</vt:lpstr>
      <vt:lpstr>PowerPoint Presentation</vt:lpstr>
      <vt:lpstr>Student Teaching Materials</vt:lpstr>
      <vt:lpstr>Student Teaching Handbook:</vt:lpstr>
      <vt:lpstr>Lesson Plans </vt:lpstr>
      <vt:lpstr>Observations</vt:lpstr>
      <vt:lpstr>Seminar</vt:lpstr>
      <vt:lpstr>edTPA</vt:lpstr>
      <vt:lpstr>Weekly overview of engagement in the classroom:</vt:lpstr>
      <vt:lpstr>Reminders about student teaching:</vt:lpstr>
      <vt:lpstr>Course Requirements:</vt:lpstr>
      <vt:lpstr>Absences:</vt:lpstr>
      <vt:lpstr>Keep in mind: </vt:lpstr>
      <vt:lpstr>Words of advice...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Teaching Orientation</dc:title>
  <dc:creator>Angela Fitzgerald</dc:creator>
  <cp:lastModifiedBy>Mann, Jay Anthony</cp:lastModifiedBy>
  <cp:revision>6</cp:revision>
  <dcterms:modified xsi:type="dcterms:W3CDTF">2019-11-11T14:36:31Z</dcterms:modified>
</cp:coreProperties>
</file>