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3" r:id="rId3"/>
    <p:sldId id="264" r:id="rId4"/>
    <p:sldId id="265" r:id="rId5"/>
    <p:sldId id="272" r:id="rId6"/>
    <p:sldId id="273" r:id="rId7"/>
    <p:sldId id="268" r:id="rId8"/>
    <p:sldId id="266" r:id="rId9"/>
    <p:sldId id="267" r:id="rId10"/>
    <p:sldId id="259" r:id="rId11"/>
    <p:sldId id="262" r:id="rId12"/>
    <p:sldId id="257" r:id="rId13"/>
    <p:sldId id="258" r:id="rId14"/>
    <p:sldId id="274" r:id="rId15"/>
    <p:sldId id="275" r:id="rId16"/>
    <p:sldId id="270" r:id="rId17"/>
    <p:sldId id="276" r:id="rId18"/>
    <p:sldId id="271" r:id="rId19"/>
    <p:sldId id="269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061F0-4214-44A2-916E-0C136360BC40}" type="datetimeFigureOut">
              <a:rPr lang="en-US"/>
              <a:pPr>
                <a:defRPr/>
              </a:pPr>
              <a:t>12/10/2020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5A8EF052-0541-4C62-8E82-0A280D6A8E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88020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962EB-93F1-46C8-A5D1-5C94138EA1AE}" type="datetimeFigureOut">
              <a:rPr lang="en-US"/>
              <a:pPr>
                <a:defRPr/>
              </a:pPr>
              <a:t>12/10/2020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BF5E4-E7C2-46B5-A673-2FA98A6B38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0870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1C3DD-D52B-461D-9F21-AD0700FFCAAA}" type="datetimeFigureOut">
              <a:rPr lang="en-US"/>
              <a:pPr>
                <a:defRPr/>
              </a:pPr>
              <a:t>12/10/2020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F4EBE-2647-4CE7-8F11-12DA412B4A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547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4282239-B083-4DAF-94E4-7B15E73CF8B2}" type="datetimeFigureOut">
              <a:rPr lang="en-US"/>
              <a:pPr>
                <a:defRPr/>
              </a:pPr>
              <a:t>12/10/2020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212C7D-99F8-49B1-B30F-66922506734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76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E3AAD-6795-4E2E-9AD8-E14E46B1F6C6}" type="datetimeFigureOut">
              <a:rPr lang="en-US"/>
              <a:pPr>
                <a:defRPr/>
              </a:pPr>
              <a:t>12/10/2020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1495FB6D-3F1B-4486-8EAE-6F692C0450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48656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72E2E-ABD2-4908-A513-96473A93A03C}" type="datetimeFigureOut">
              <a:rPr lang="en-US"/>
              <a:pPr>
                <a:defRPr/>
              </a:pPr>
              <a:t>12/10/2020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1CAE1B-0E03-45FD-B094-F00A191B13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6444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451A5-EAA4-490D-8A3F-380195209F3F}" type="datetimeFigureOut">
              <a:rPr lang="en-US"/>
              <a:pPr>
                <a:defRPr/>
              </a:pPr>
              <a:t>12/10/2020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C057C8-86D8-44B2-8412-AC3FD1A57F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5050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C05BD1A-269B-4989-BF5D-D636005E5D73}" type="datetimeFigureOut">
              <a:rPr lang="en-US"/>
              <a:pPr>
                <a:defRPr/>
              </a:pPr>
              <a:t>12/10/2020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9D5F406-1DAF-4CF1-B199-EC0A601115C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665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D2AA1-94AF-4A39-B947-94500DBA8FBB}" type="datetimeFigureOut">
              <a:rPr lang="en-US"/>
              <a:pPr>
                <a:defRPr/>
              </a:pPr>
              <a:t>12/10/2020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9ED97-73C4-4171-888C-1C0DD28B46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064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Straight Connector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5B1580E-E3C3-49D0-958E-99250C6B9C36}" type="datetimeFigureOut">
              <a:rPr lang="en-US"/>
              <a:pPr>
                <a:defRPr/>
              </a:pPr>
              <a:t>12/10/2020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F42353-9B56-4018-85ED-123C7EECFAD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78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traight Connector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1" name="Straight Connector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CCCB8C8-1B2A-4525-B45A-F43E2DF1045B}" type="datetimeFigureOut">
              <a:rPr lang="en-US"/>
              <a:pPr>
                <a:defRPr/>
              </a:pPr>
              <a:t>12/10/2020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7E5DE8-8275-433C-A5A6-0213046A682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74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3873754-B768-4B7D-966B-B8A00DB094BA}" type="datetimeFigureOut">
              <a:rPr lang="en-US"/>
              <a:pPr>
                <a:defRPr/>
              </a:pPr>
              <a:t>12/10/2020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32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4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88055E57-1847-410C-A499-8A4DB952CB9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9" r:id="rId1"/>
    <p:sldLayoutId id="2147484460" r:id="rId2"/>
    <p:sldLayoutId id="2147484461" r:id="rId3"/>
    <p:sldLayoutId id="2147484454" r:id="rId4"/>
    <p:sldLayoutId id="2147484455" r:id="rId5"/>
    <p:sldLayoutId id="2147484462" r:id="rId6"/>
    <p:sldLayoutId id="2147484456" r:id="rId7"/>
    <p:sldLayoutId id="2147484463" r:id="rId8"/>
    <p:sldLayoutId id="2147484464" r:id="rId9"/>
    <p:sldLayoutId id="2147484457" r:id="rId10"/>
    <p:sldLayoutId id="214748445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caraknox@illinoisl.edu" TargetMode="External"/><Relationship Id="rId2" Type="http://schemas.openxmlformats.org/officeDocument/2006/relationships/hyperlink" Target="http://cote.illinois.edu/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talbott@Illinois.edu" TargetMode="External"/><Relationship Id="rId2" Type="http://schemas.openxmlformats.org/officeDocument/2006/relationships/hyperlink" Target="mailto:caraknox@Illinois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ce@education.Illinois.ed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ducation.illinois.edu/sc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ote.illinois.ed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Secondary</a:t>
            </a:r>
            <a:br>
              <a:rPr lang="en-US" dirty="0"/>
            </a:br>
            <a:r>
              <a:rPr lang="en-US" dirty="0"/>
              <a:t>Teacher Education Program</a:t>
            </a: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/>
              <a:t>Fall Induction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/>
          </a:p>
        </p:txBody>
      </p:sp>
      <p:pic>
        <p:nvPicPr>
          <p:cNvPr id="8196" name="Picture 9" descr="uclogo_horz_bw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609600"/>
            <a:ext cx="40195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/>
              <a:t>Placement Policies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altLang="en-US" dirty="0"/>
              <a:t>All placements are made and confirmed by SCE.</a:t>
            </a:r>
          </a:p>
          <a:p>
            <a:pPr eaLnBrk="1" hangingPunct="1"/>
            <a:r>
              <a:rPr lang="en-US" altLang="en-US" dirty="0"/>
              <a:t>Placements are subject to change by SCE but not by student request.</a:t>
            </a:r>
          </a:p>
          <a:p>
            <a:pPr eaLnBrk="1" hangingPunct="1"/>
            <a:r>
              <a:rPr lang="en-US" altLang="en-US" dirty="0"/>
              <a:t>Placements are made to assure work experience  with diversity.</a:t>
            </a:r>
          </a:p>
          <a:p>
            <a:pPr eaLnBrk="1" hangingPunct="1"/>
            <a:r>
              <a:rPr lang="en-US" altLang="en-US" dirty="0"/>
              <a:t>Placements are not made in a school where a close relative, friend, and/or significant other is employed.</a:t>
            </a:r>
          </a:p>
          <a:p>
            <a:pPr eaLnBrk="1" hangingPunct="1"/>
            <a:r>
              <a:rPr lang="en-US" altLang="en-US" dirty="0"/>
              <a:t>UIUC student is responsible for completion of online evaluation by co-op and student.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pic>
        <p:nvPicPr>
          <p:cNvPr id="17412" name="Picture 9" descr="uclogo_horz_bw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2755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pPr>
              <a:defRPr/>
            </a:pPr>
            <a:r>
              <a:rPr lang="en-US" u="sng" dirty="0"/>
              <a:t>Policies, cont.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66690"/>
            <a:ext cx="7467600" cy="5178425"/>
          </a:xfrm>
        </p:spPr>
        <p:txBody>
          <a:bodyPr/>
          <a:lstStyle/>
          <a:p>
            <a:r>
              <a:rPr lang="en-US" altLang="en-US" dirty="0"/>
              <a:t>You will also have a chance to confidentially evaluate each cooperating teacher.</a:t>
            </a:r>
          </a:p>
          <a:p>
            <a:r>
              <a:rPr lang="en-US" altLang="en-US" dirty="0"/>
              <a:t>Students are responsible for their own transportation to and from field placements. </a:t>
            </a:r>
            <a:r>
              <a:rPr lang="en-US" altLang="en-US" dirty="0">
                <a:ea typeface="ＭＳ Ｐゴシック" panose="020B0600070205080204" pitchFamily="34" charset="-128"/>
              </a:rPr>
              <a:t>We use a variety of placements in and around C-U (a distance placement of over 30 miles may be possible).</a:t>
            </a:r>
          </a:p>
          <a:p>
            <a:r>
              <a:rPr lang="en-US" altLang="en-US" dirty="0"/>
              <a:t>BBP, Mandated Reporter, and Safety Training clearance required prior to entry into classroom. Criminal background checks are handled by each school district.</a:t>
            </a:r>
          </a:p>
          <a:p>
            <a:r>
              <a:rPr lang="en-US" altLang="en-US" dirty="0"/>
              <a:t>Absences must be made up.</a:t>
            </a:r>
          </a:p>
          <a:p>
            <a:endParaRPr lang="en-US" altLang="en-US" dirty="0"/>
          </a:p>
        </p:txBody>
      </p:sp>
      <p:pic>
        <p:nvPicPr>
          <p:cNvPr id="18436" name="Picture 9" descr="uclogo_horz_bw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2755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9"/>
          <p:cNvSpPr>
            <a:spLocks noGrp="1"/>
          </p:cNvSpPr>
          <p:nvPr>
            <p:ph sz="quarter" idx="2"/>
          </p:nvPr>
        </p:nvSpPr>
        <p:spPr>
          <a:xfrm>
            <a:off x="457200" y="1828800"/>
            <a:ext cx="3810000" cy="3886200"/>
          </a:xfrm>
        </p:spPr>
        <p:txBody>
          <a:bodyPr/>
          <a:lstStyle/>
          <a:p>
            <a:pPr eaLnBrk="1" hangingPunct="1"/>
            <a:r>
              <a:rPr lang="en-US" altLang="en-US" sz="2200"/>
              <a:t>Field placement in High School</a:t>
            </a:r>
          </a:p>
          <a:p>
            <a:pPr eaLnBrk="1" hangingPunct="1"/>
            <a:r>
              <a:rPr lang="en-US" altLang="en-US" sz="2200"/>
              <a:t>45 hours in placement</a:t>
            </a:r>
          </a:p>
          <a:p>
            <a:pPr eaLnBrk="1" hangingPunct="1"/>
            <a:r>
              <a:rPr lang="en-US" altLang="en-US" sz="2200"/>
              <a:t>3 hours arranged per week</a:t>
            </a:r>
          </a:p>
          <a:p>
            <a:pPr eaLnBrk="1" hangingPunct="1"/>
            <a:r>
              <a:rPr lang="en-US" altLang="en-US" sz="2200"/>
              <a:t>Follow UIUC calendar</a:t>
            </a:r>
          </a:p>
          <a:p>
            <a:pPr eaLnBrk="1" hangingPunct="1"/>
            <a:r>
              <a:rPr lang="en-US" altLang="en-US" sz="2200"/>
              <a:t>60-mile radius of C-U campus</a:t>
            </a:r>
          </a:p>
          <a:p>
            <a:pPr eaLnBrk="1" hangingPunct="1"/>
            <a:r>
              <a:rPr lang="en-US" altLang="en-US" sz="2200"/>
              <a:t>Evaluated by cooperating teacher</a:t>
            </a:r>
          </a:p>
        </p:txBody>
      </p:sp>
      <p:sp>
        <p:nvSpPr>
          <p:cNvPr id="19460" name="Text Placeholder 8"/>
          <p:cNvSpPr>
            <a:spLocks noGrp="1"/>
          </p:cNvSpPr>
          <p:nvPr>
            <p:ph type="body" sz="quarter" idx="1"/>
          </p:nvPr>
        </p:nvSpPr>
        <p:spPr>
          <a:xfrm>
            <a:off x="457200" y="990600"/>
            <a:ext cx="3657600" cy="685800"/>
          </a:xfrm>
        </p:spPr>
        <p:txBody>
          <a:bodyPr/>
          <a:lstStyle/>
          <a:p>
            <a:pPr eaLnBrk="1" hangingPunct="1"/>
            <a:r>
              <a:rPr lang="en-US" altLang="en-US" dirty="0"/>
              <a:t>Spring 2021	CI 401</a:t>
            </a:r>
          </a:p>
        </p:txBody>
      </p:sp>
      <p:pic>
        <p:nvPicPr>
          <p:cNvPr id="19462" name="Picture 9" descr="uclogo_horz_bw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2755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6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7175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/>
              <a:t>FIRST YEAR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6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7175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/>
              <a:t>SECOND YEAR</a:t>
            </a:r>
          </a:p>
        </p:txBody>
      </p:sp>
      <p:sp>
        <p:nvSpPr>
          <p:cNvPr id="20483" name="Content Placeholder 8"/>
          <p:cNvSpPr>
            <a:spLocks noGrp="1"/>
          </p:cNvSpPr>
          <p:nvPr>
            <p:ph sz="quarter" idx="2"/>
          </p:nvPr>
        </p:nvSpPr>
        <p:spPr>
          <a:xfrm>
            <a:off x="457200" y="1828800"/>
            <a:ext cx="3810000" cy="4114800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Field placement in High School</a:t>
            </a:r>
          </a:p>
          <a:p>
            <a:pPr eaLnBrk="1" hangingPunct="1"/>
            <a:r>
              <a:rPr lang="en-US" altLang="en-US" sz="2000" dirty="0"/>
              <a:t>90 hours in placement</a:t>
            </a:r>
          </a:p>
          <a:p>
            <a:pPr eaLnBrk="1" hangingPunct="1"/>
            <a:r>
              <a:rPr lang="en-US" altLang="en-US" sz="2000" dirty="0"/>
              <a:t>6 hours per week; minimum 2 hours per visit</a:t>
            </a:r>
          </a:p>
          <a:p>
            <a:pPr eaLnBrk="1" hangingPunct="1"/>
            <a:r>
              <a:rPr lang="en-US" altLang="en-US" sz="2000" dirty="0"/>
              <a:t>Follow UIUC calendar</a:t>
            </a:r>
          </a:p>
          <a:p>
            <a:pPr eaLnBrk="1" hangingPunct="1"/>
            <a:r>
              <a:rPr lang="en-US" altLang="en-US" sz="2000" dirty="0"/>
              <a:t>60 mile radius of C-U campus</a:t>
            </a:r>
          </a:p>
          <a:p>
            <a:pPr eaLnBrk="1" hangingPunct="1"/>
            <a:r>
              <a:rPr lang="en-US" altLang="en-US" sz="2000" dirty="0"/>
              <a:t>Evaluated by University supervisor</a:t>
            </a:r>
          </a:p>
        </p:txBody>
      </p:sp>
      <p:sp>
        <p:nvSpPr>
          <p:cNvPr id="6150" name="Content Placeholder 10"/>
          <p:cNvSpPr>
            <a:spLocks noGrp="1"/>
          </p:cNvSpPr>
          <p:nvPr>
            <p:ph sz="quarter" idx="4"/>
          </p:nvPr>
        </p:nvSpPr>
        <p:spPr>
          <a:xfrm>
            <a:off x="4419600" y="1828800"/>
            <a:ext cx="3657600" cy="42672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000" dirty="0"/>
              <a:t>Local, CPS, NW suburbs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000" dirty="0"/>
              <a:t>16-17 weeks in placement, 4-5 weeks of full take over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000" dirty="0"/>
              <a:t>Evaluated by University Supervisor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000" dirty="0"/>
              <a:t>Evening seminars (vary by location)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000" dirty="0"/>
              <a:t>Follow assigned school calendar (starts after school’s winter break)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000" dirty="0"/>
              <a:t>CI 404 online class (Wednesdays @ 6PM)</a:t>
            </a:r>
          </a:p>
        </p:txBody>
      </p:sp>
      <p:sp>
        <p:nvSpPr>
          <p:cNvPr id="20485" name="Text Placeholder 7"/>
          <p:cNvSpPr>
            <a:spLocks noGrp="1"/>
          </p:cNvSpPr>
          <p:nvPr>
            <p:ph type="body" sz="quarter" idx="1"/>
          </p:nvPr>
        </p:nvSpPr>
        <p:spPr>
          <a:xfrm>
            <a:off x="457200" y="990600"/>
            <a:ext cx="3657600" cy="658813"/>
          </a:xfrm>
        </p:spPr>
        <p:txBody>
          <a:bodyPr/>
          <a:lstStyle/>
          <a:p>
            <a:pPr eaLnBrk="1" hangingPunct="1"/>
            <a:r>
              <a:rPr lang="en-US" altLang="en-US" dirty="0"/>
              <a:t>Fall 2021	CI 403</a:t>
            </a:r>
          </a:p>
        </p:txBody>
      </p:sp>
      <p:sp>
        <p:nvSpPr>
          <p:cNvPr id="20486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343400" y="990600"/>
            <a:ext cx="3657600" cy="658813"/>
          </a:xfrm>
        </p:spPr>
        <p:txBody>
          <a:bodyPr/>
          <a:lstStyle/>
          <a:p>
            <a:pPr eaLnBrk="1" hangingPunct="1"/>
            <a:r>
              <a:rPr lang="en-US" altLang="en-US" dirty="0"/>
              <a:t>Spring 2022	EDPR 442 </a:t>
            </a:r>
          </a:p>
        </p:txBody>
      </p:sp>
      <p:pic>
        <p:nvPicPr>
          <p:cNvPr id="20487" name="Picture 9" descr="uclogo_horz_bw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2755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u="sng" dirty="0"/>
              <a:t>Student Teaching Application</a:t>
            </a:r>
          </a:p>
        </p:txBody>
      </p:sp>
      <p:sp>
        <p:nvSpPr>
          <p:cNvPr id="21507" name="Content Placeholder 7"/>
          <p:cNvSpPr txBox="1">
            <a:spLocks/>
          </p:cNvSpPr>
          <p:nvPr/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96" charset="2"/>
              <a:buChar char=""/>
              <a:defRPr sz="2400">
                <a:solidFill>
                  <a:schemeClr val="tx1"/>
                </a:solidFill>
                <a:latin typeface="Century Schoolbook" pitchFamily="9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96" charset="2"/>
              <a:buChar char=""/>
              <a:defRPr sz="2100">
                <a:solidFill>
                  <a:schemeClr val="tx1"/>
                </a:solidFill>
                <a:latin typeface="Century Schoolbook" pitchFamily="9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96" charset="2"/>
              <a:buChar char=""/>
              <a:defRPr>
                <a:solidFill>
                  <a:schemeClr val="tx1"/>
                </a:solidFill>
                <a:latin typeface="Century Schoolbook" pitchFamily="9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96" charset="2"/>
              <a:buChar char=""/>
              <a:defRPr>
                <a:solidFill>
                  <a:schemeClr val="tx1"/>
                </a:solidFill>
                <a:latin typeface="Century Schoolbook" pitchFamily="9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96" charset="2"/>
              <a:buChar char=""/>
              <a:defRPr sz="1600">
                <a:solidFill>
                  <a:schemeClr val="tx1"/>
                </a:solidFill>
                <a:latin typeface="Century Schoolbook" pitchFamily="9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96" charset="2"/>
              <a:buChar char=""/>
              <a:defRPr sz="1600">
                <a:solidFill>
                  <a:schemeClr val="tx1"/>
                </a:solidFill>
                <a:latin typeface="Century Schoolbook" pitchFamily="9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96" charset="2"/>
              <a:buChar char=""/>
              <a:defRPr sz="1600">
                <a:solidFill>
                  <a:schemeClr val="tx1"/>
                </a:solidFill>
                <a:latin typeface="Century Schoolbook" pitchFamily="9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96" charset="2"/>
              <a:buChar char=""/>
              <a:defRPr sz="1600">
                <a:solidFill>
                  <a:schemeClr val="tx1"/>
                </a:solidFill>
                <a:latin typeface="Century Schoolbook" pitchFamily="9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96" charset="2"/>
              <a:buChar char=""/>
              <a:defRPr sz="1600">
                <a:solidFill>
                  <a:schemeClr val="tx1"/>
                </a:solidFill>
                <a:latin typeface="Century Schoolbook" pitchFamily="96" charset="0"/>
              </a:defRPr>
            </a:lvl9pPr>
          </a:lstStyle>
          <a:p>
            <a:pPr>
              <a:defRPr/>
            </a:pPr>
            <a:r>
              <a:rPr lang="en-US" altLang="en-US" sz="2000" b="1" dirty="0">
                <a:cs typeface="Arial" charset="0"/>
              </a:rPr>
              <a:t>DUE</a:t>
            </a:r>
            <a:r>
              <a:rPr lang="en-US" altLang="en-US" sz="2000" dirty="0">
                <a:cs typeface="Arial" charset="0"/>
              </a:rPr>
              <a:t> by October 9.</a:t>
            </a:r>
          </a:p>
          <a:p>
            <a:pPr>
              <a:defRPr/>
            </a:pPr>
            <a:r>
              <a:rPr lang="en-US" altLang="en-US" sz="2000" dirty="0">
                <a:cs typeface="Arial" charset="0"/>
              </a:rPr>
              <a:t>Log into the </a:t>
            </a:r>
            <a:r>
              <a:rPr lang="en-US" altLang="en-US" sz="2000" dirty="0" err="1">
                <a:cs typeface="Arial" charset="0"/>
              </a:rPr>
              <a:t>CoTE</a:t>
            </a:r>
            <a:r>
              <a:rPr lang="en-US" altLang="en-US" sz="2000" dirty="0">
                <a:cs typeface="Arial" charset="0"/>
              </a:rPr>
              <a:t> portal (</a:t>
            </a:r>
            <a:r>
              <a:rPr lang="en-US" altLang="en-US" sz="2000" dirty="0">
                <a:cs typeface="Arial" charset="0"/>
                <a:hlinkClick r:id="rId2"/>
              </a:rPr>
              <a:t>http://cote.illinois.edu/</a:t>
            </a:r>
            <a:r>
              <a:rPr lang="en-US" altLang="en-US" sz="2000" dirty="0">
                <a:cs typeface="Arial" charset="0"/>
              </a:rPr>
              <a:t>)  &gt; click on Student Teaching Form Application</a:t>
            </a:r>
          </a:p>
          <a:p>
            <a:pPr>
              <a:defRPr/>
            </a:pPr>
            <a:r>
              <a:rPr lang="en-US" altLang="en-US" sz="2000" dirty="0">
                <a:cs typeface="Arial" charset="0"/>
              </a:rPr>
              <a:t>Fill out the appropriate sections based on your program and as accurately as you can at this time.</a:t>
            </a:r>
          </a:p>
          <a:p>
            <a:pPr>
              <a:defRPr/>
            </a:pPr>
            <a:r>
              <a:rPr lang="en-US" altLang="en-US" sz="2000" dirty="0">
                <a:cs typeface="Arial" charset="0"/>
              </a:rPr>
              <a:t>If your personal information changes (car, contact number, interest in pursuing ELL/bilingual approvals), please email Cara Gutzmer (</a:t>
            </a:r>
            <a:r>
              <a:rPr lang="en-US" altLang="en-US" sz="2000" dirty="0">
                <a:cs typeface="Arial" charset="0"/>
                <a:hlinkClick r:id="rId3"/>
              </a:rPr>
              <a:t>caraknox@illinois.edu</a:t>
            </a:r>
            <a:r>
              <a:rPr lang="en-US" altLang="en-US" sz="2000" dirty="0">
                <a:cs typeface="Arial" charset="0"/>
              </a:rPr>
              <a:t>) right away </a:t>
            </a:r>
          </a:p>
          <a:p>
            <a:pPr marL="0" indent="0">
              <a:buFont typeface="Wingdings" pitchFamily="96" charset="2"/>
              <a:buNone/>
              <a:defRPr/>
            </a:pPr>
            <a:endParaRPr lang="en-US" altLang="en-US" sz="2000" dirty="0">
              <a:cs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u="sng" dirty="0"/>
              <a:t>Student Teaching Application</a:t>
            </a:r>
          </a:p>
        </p:txBody>
      </p:sp>
      <p:sp>
        <p:nvSpPr>
          <p:cNvPr id="3" name="Content Placeholder 7"/>
          <p:cNvSpPr txBox="1">
            <a:spLocks/>
          </p:cNvSpPr>
          <p:nvPr/>
        </p:nvSpPr>
        <p:spPr>
          <a:xfrm>
            <a:off x="381000" y="1417638"/>
            <a:ext cx="7772400" cy="5056187"/>
          </a:xfrm>
          <a:prstGeom prst="rect">
            <a:avLst/>
          </a:prstGeom>
        </p:spPr>
        <p:txBody>
          <a:bodyPr/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96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96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96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96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96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000" dirty="0"/>
              <a:t>Areas are shown on the Northwest Suburb Map</a:t>
            </a:r>
          </a:p>
          <a:p>
            <a:pPr>
              <a:defRPr/>
            </a:pPr>
            <a:r>
              <a:rPr lang="en-US" sz="2000" dirty="0"/>
              <a:t>Area A – Elgin area</a:t>
            </a:r>
          </a:p>
          <a:p>
            <a:pPr>
              <a:defRPr/>
            </a:pPr>
            <a:r>
              <a:rPr lang="en-US" sz="2000" dirty="0"/>
              <a:t>Area B – Arlington</a:t>
            </a:r>
          </a:p>
          <a:p>
            <a:pPr marL="0" indent="0">
              <a:buFont typeface="Wingdings" pitchFamily="96" charset="2"/>
              <a:buNone/>
              <a:defRPr/>
            </a:pPr>
            <a:r>
              <a:rPr lang="en-US" sz="2000" dirty="0"/>
              <a:t>Heights/Glenview area</a:t>
            </a:r>
          </a:p>
          <a:p>
            <a:pPr>
              <a:defRPr/>
            </a:pPr>
            <a:r>
              <a:rPr lang="en-US" sz="2000" dirty="0"/>
              <a:t>Area C – Naperville/</a:t>
            </a:r>
          </a:p>
          <a:p>
            <a:pPr marL="0" indent="0">
              <a:buFont typeface="Wingdings" pitchFamily="96" charset="2"/>
              <a:buNone/>
              <a:defRPr/>
            </a:pPr>
            <a:r>
              <a:rPr lang="en-US" sz="2000" dirty="0"/>
              <a:t>Aurora area</a:t>
            </a:r>
          </a:p>
          <a:p>
            <a:pPr>
              <a:defRPr/>
            </a:pPr>
            <a:r>
              <a:rPr lang="en-US" sz="2000" dirty="0"/>
              <a:t>Area D – Hinsdale/</a:t>
            </a:r>
          </a:p>
          <a:p>
            <a:pPr marL="0" indent="0">
              <a:buFont typeface="Wingdings" pitchFamily="96" charset="2"/>
              <a:buNone/>
              <a:defRPr/>
            </a:pPr>
            <a:r>
              <a:rPr lang="en-US" sz="2000" dirty="0"/>
              <a:t>La Grange area </a:t>
            </a:r>
          </a:p>
          <a:p>
            <a:pPr>
              <a:defRPr/>
            </a:pPr>
            <a:r>
              <a:rPr lang="en-US" sz="2000" dirty="0"/>
              <a:t>Map link located </a:t>
            </a:r>
          </a:p>
          <a:p>
            <a:pPr marL="0" indent="0">
              <a:buFont typeface="Wingdings" pitchFamily="96" charset="2"/>
              <a:buNone/>
              <a:defRPr/>
            </a:pPr>
            <a:r>
              <a:rPr lang="en-US" sz="2000" dirty="0"/>
              <a:t>under specific program</a:t>
            </a:r>
          </a:p>
          <a:p>
            <a:pPr marL="0" indent="0">
              <a:buFont typeface="Wingdings" pitchFamily="96" charset="2"/>
              <a:buNone/>
              <a:defRPr/>
            </a:pPr>
            <a:r>
              <a:rPr lang="en-US" sz="2000" dirty="0"/>
              <a:t>main page</a:t>
            </a:r>
          </a:p>
          <a:p>
            <a:pPr marL="0" indent="0">
              <a:buFont typeface="Wingdings" pitchFamily="96" charset="2"/>
              <a:buNone/>
              <a:defRPr/>
            </a:pPr>
            <a:r>
              <a:rPr lang="en-US" sz="2000" dirty="0"/>
              <a:t>Cannot student teach where</a:t>
            </a:r>
          </a:p>
          <a:p>
            <a:pPr marL="0" indent="0">
              <a:buFont typeface="Wingdings" pitchFamily="96" charset="2"/>
              <a:buNone/>
              <a:defRPr/>
            </a:pPr>
            <a:r>
              <a:rPr lang="en-US" sz="2000" dirty="0"/>
              <a:t>You went or have family </a:t>
            </a:r>
          </a:p>
          <a:p>
            <a:pPr>
              <a:defRPr/>
            </a:pPr>
            <a:r>
              <a:rPr lang="en-US" sz="2000" dirty="0"/>
              <a:t>If you prefer Local or CPS; </a:t>
            </a:r>
          </a:p>
          <a:p>
            <a:pPr marL="0" indent="0">
              <a:buFont typeface="Wingdings" pitchFamily="96" charset="2"/>
              <a:buNone/>
              <a:defRPr/>
            </a:pPr>
            <a:r>
              <a:rPr lang="en-US" sz="2000" dirty="0"/>
              <a:t>Enter that as only request</a:t>
            </a:r>
          </a:p>
        </p:txBody>
      </p:sp>
      <p:pic>
        <p:nvPicPr>
          <p:cNvPr id="22532" name="Picture 4" descr="http://education.illinois.edu/sites/default/files/ci/oce/Documents-new/NW_MAP_20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57" b="3061"/>
          <a:stretch>
            <a:fillRect/>
          </a:stretch>
        </p:blipFill>
        <p:spPr bwMode="auto">
          <a:xfrm>
            <a:off x="3962400" y="1963737"/>
            <a:ext cx="4114800" cy="469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-762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u="sng" dirty="0"/>
              <a:t>IMMEDIATE assignments</a:t>
            </a:r>
          </a:p>
        </p:txBody>
      </p:sp>
      <p:sp>
        <p:nvSpPr>
          <p:cNvPr id="23555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4873625"/>
          </a:xfrm>
        </p:spPr>
        <p:txBody>
          <a:bodyPr/>
          <a:lstStyle/>
          <a:p>
            <a:r>
              <a:rPr lang="en-US" altLang="en-US" sz="2000" dirty="0"/>
              <a:t>Bookmark SCE and </a:t>
            </a:r>
            <a:r>
              <a:rPr lang="en-US" altLang="en-US" sz="2000" dirty="0" err="1"/>
              <a:t>CoTE</a:t>
            </a:r>
            <a:r>
              <a:rPr lang="en-US" altLang="en-US" sz="2000" dirty="0"/>
              <a:t> website for use during the next two years in teacher education.</a:t>
            </a:r>
          </a:p>
          <a:p>
            <a:r>
              <a:rPr lang="en-US" altLang="en-US" sz="2000" dirty="0"/>
              <a:t>Familiarize yourself with both websites.</a:t>
            </a:r>
          </a:p>
          <a:p>
            <a:r>
              <a:rPr lang="en-US" altLang="en-US" sz="2000" dirty="0"/>
              <a:t>After November 1 and before December 15, IF NECESSARY, clear the Criminal Background Check; districts will share requirements, as necessary.</a:t>
            </a:r>
          </a:p>
          <a:p>
            <a:r>
              <a:rPr lang="en-US" altLang="en-US" sz="2000" dirty="0"/>
              <a:t>Now, you can complete Bloodborne Pathogens Training; Safety Training (DUE by Dec 15)</a:t>
            </a:r>
          </a:p>
          <a:p>
            <a:r>
              <a:rPr lang="en-US" altLang="en-US" sz="2000" dirty="0"/>
              <a:t>Mandated Reporter Training will occur during a MANDATORY </a:t>
            </a:r>
            <a:r>
              <a:rPr lang="en-US" altLang="en-US" sz="2000" dirty="0" err="1"/>
              <a:t>CoTE</a:t>
            </a:r>
            <a:r>
              <a:rPr lang="en-US" altLang="en-US" sz="2000" dirty="0"/>
              <a:t> orientation (TBD)</a:t>
            </a:r>
          </a:p>
          <a:p>
            <a:r>
              <a:rPr lang="en-US" altLang="en-US" sz="2000" dirty="0"/>
              <a:t>Start thinking about housing and transportation for 2020-2021</a:t>
            </a:r>
          </a:p>
        </p:txBody>
      </p:sp>
      <p:pic>
        <p:nvPicPr>
          <p:cNvPr id="23556" name="Picture 9" descr="uclogo_horz_bw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2755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2144D-25BE-48FF-BB7E-F3B1C9380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meetings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E20DD-9B3C-4800-A1B0-B8A198D69F2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Resume/cover letter workshops</a:t>
            </a:r>
          </a:p>
          <a:p>
            <a:pPr lvl="1"/>
            <a:r>
              <a:rPr lang="en-US" dirty="0"/>
              <a:t>October 14- 4 to 5:30PM</a:t>
            </a:r>
          </a:p>
          <a:p>
            <a:pPr lvl="1"/>
            <a:r>
              <a:rPr lang="en-US" dirty="0"/>
              <a:t>October 19- 7 to 8:30PM</a:t>
            </a:r>
          </a:p>
          <a:p>
            <a:r>
              <a:rPr lang="en-US" dirty="0"/>
              <a:t>CI 401 placement orientation</a:t>
            </a:r>
          </a:p>
          <a:p>
            <a:pPr lvl="1"/>
            <a:r>
              <a:rPr lang="en-US" dirty="0"/>
              <a:t>October 22- 6 to 7:30PM </a:t>
            </a:r>
          </a:p>
        </p:txBody>
      </p:sp>
    </p:spTree>
    <p:extLst>
      <p:ext uri="{BB962C8B-B14F-4D97-AF65-F5344CB8AC3E}">
        <p14:creationId xmlns:p14="http://schemas.microsoft.com/office/powerpoint/2010/main" val="42243913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u="sng" dirty="0"/>
              <a:t>announcements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altLang="en-US" sz="2000" dirty="0"/>
              <a:t>Watch for IMPORTANT e-mails from sce@education.illinois.edu</a:t>
            </a:r>
          </a:p>
          <a:p>
            <a:r>
              <a:rPr lang="en-US" altLang="en-US" sz="2000" dirty="0"/>
              <a:t>When emailing with a question, identify the teacher program and year you are in program.</a:t>
            </a:r>
          </a:p>
          <a:p>
            <a:r>
              <a:rPr lang="en-US" altLang="en-US" sz="2000" dirty="0"/>
              <a:t>When responding to email, always hit the reply (not reply all) so our office has an historical understanding of the email.</a:t>
            </a:r>
          </a:p>
          <a:p>
            <a:r>
              <a:rPr lang="en-US" altLang="en-US" sz="2000" dirty="0"/>
              <a:t>Read through websites for instructions and information before calling or emailing for assistance.</a:t>
            </a:r>
          </a:p>
          <a:p>
            <a:r>
              <a:rPr lang="en-US" altLang="en-US" sz="2000" dirty="0"/>
              <a:t>Keep your mailbox cleaned out.</a:t>
            </a:r>
          </a:p>
          <a:p>
            <a:r>
              <a:rPr lang="en-US" altLang="en-US" sz="2000" dirty="0"/>
              <a:t>Use Illinois account.</a:t>
            </a:r>
          </a:p>
        </p:txBody>
      </p:sp>
      <p:pic>
        <p:nvPicPr>
          <p:cNvPr id="24580" name="Picture 9" descr="uclogo_horz_bw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2755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2286000" y="1752600"/>
            <a:ext cx="6172200" cy="1828800"/>
          </a:xfrm>
        </p:spPr>
        <p:txBody>
          <a:bodyPr/>
          <a:lstStyle/>
          <a:p>
            <a:pPr algn="ctr">
              <a:defRPr/>
            </a:pPr>
            <a:r>
              <a:rPr lang="en-US" dirty="0"/>
              <a:t>Welcome to the </a:t>
            </a:r>
            <a:br>
              <a:rPr lang="en-US" dirty="0"/>
            </a:br>
            <a:r>
              <a:rPr lang="en-US" dirty="0"/>
              <a:t>College of Education</a:t>
            </a:r>
          </a:p>
        </p:txBody>
      </p:sp>
      <p:sp>
        <p:nvSpPr>
          <p:cNvPr id="25603" name="Subtitle 7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algn="ctr"/>
            <a:r>
              <a:rPr lang="en-US" altLang="en-US"/>
              <a:t>Make the most of your two year career preparation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School and community Experiences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endParaRPr lang="en-US" altLang="en-US" dirty="0"/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dirty="0"/>
              <a:t>Cara Gutzmer, Director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dirty="0"/>
              <a:t>120E Education Building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dirty="0"/>
              <a:t>217-333-2561  or </a:t>
            </a:r>
            <a:r>
              <a:rPr lang="en-US" altLang="en-US" dirty="0">
                <a:hlinkClick r:id="rId2"/>
              </a:rPr>
              <a:t>caraknox@Illinois.edu</a:t>
            </a:r>
            <a:endParaRPr lang="en-US" altLang="en-US" dirty="0"/>
          </a:p>
          <a:p>
            <a:pPr algn="ctr">
              <a:buFont typeface="Wingdings" panose="05000000000000000000" pitchFamily="2" charset="2"/>
              <a:buNone/>
            </a:pPr>
            <a:endParaRPr lang="en-US" altLang="en-US" dirty="0"/>
          </a:p>
          <a:p>
            <a:pPr algn="ctr">
              <a:buFont typeface="Wingdings" pitchFamily="96" charset="2"/>
              <a:buNone/>
              <a:defRPr/>
            </a:pPr>
            <a:r>
              <a:rPr lang="en-US" altLang="en-US" dirty="0"/>
              <a:t>Sue </a:t>
            </a:r>
            <a:r>
              <a:rPr lang="en-US" altLang="en-US" dirty="0" err="1"/>
              <a:t>Talbott</a:t>
            </a:r>
            <a:r>
              <a:rPr lang="en-US" altLang="en-US" dirty="0"/>
              <a:t>, Clinical Experiences Specialist</a:t>
            </a:r>
          </a:p>
          <a:p>
            <a:pPr algn="ctr">
              <a:buFont typeface="Wingdings" pitchFamily="96" charset="2"/>
              <a:buNone/>
              <a:defRPr/>
            </a:pPr>
            <a:r>
              <a:rPr lang="en-US" altLang="en-US" dirty="0"/>
              <a:t>120F Education</a:t>
            </a:r>
          </a:p>
          <a:p>
            <a:pPr algn="ctr">
              <a:buFont typeface="Wingdings" pitchFamily="96" charset="2"/>
              <a:buNone/>
              <a:defRPr/>
            </a:pPr>
            <a:r>
              <a:rPr lang="en-US" altLang="en-US" dirty="0"/>
              <a:t>217-333-2561 or </a:t>
            </a:r>
            <a:r>
              <a:rPr lang="en-US" altLang="en-US" dirty="0">
                <a:hlinkClick r:id="rId3"/>
              </a:rPr>
              <a:t>stalbott@Illinois.edu</a:t>
            </a:r>
            <a:endParaRPr lang="en-US" altLang="en-US" dirty="0"/>
          </a:p>
          <a:p>
            <a:pPr algn="ctr">
              <a:buFont typeface="Wingdings" pitchFamily="96" charset="2"/>
              <a:buNone/>
              <a:defRPr/>
            </a:pPr>
            <a:endParaRPr lang="en-US" altLang="en-US" dirty="0"/>
          </a:p>
          <a:p>
            <a:pPr algn="ctr">
              <a:buFont typeface="Wingdings" pitchFamily="96" charset="2"/>
              <a:buNone/>
              <a:defRPr/>
            </a:pPr>
            <a:r>
              <a:rPr lang="en-US" altLang="en-US" dirty="0"/>
              <a:t>Danielle </a:t>
            </a:r>
            <a:r>
              <a:rPr lang="en-US" altLang="en-US" dirty="0" err="1"/>
              <a:t>Galardy</a:t>
            </a:r>
            <a:r>
              <a:rPr lang="en-US" altLang="en-US" dirty="0"/>
              <a:t>, Office Manager</a:t>
            </a:r>
          </a:p>
          <a:p>
            <a:pPr algn="ctr">
              <a:buFont typeface="Wingdings" pitchFamily="96" charset="2"/>
              <a:buNone/>
              <a:defRPr/>
            </a:pPr>
            <a:r>
              <a:rPr lang="en-US" altLang="en-US" dirty="0"/>
              <a:t>217-333-2561 or </a:t>
            </a:r>
            <a:r>
              <a:rPr lang="en-US" altLang="en-US" dirty="0">
                <a:hlinkClick r:id="rId4"/>
              </a:rPr>
              <a:t>sce@education.Illinois.edu</a:t>
            </a:r>
            <a:r>
              <a:rPr lang="en-US" altLang="en-US" dirty="0"/>
              <a:t> 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SCE WEBSITE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 dirty="0">
                <a:hlinkClick r:id="rId2"/>
              </a:rPr>
              <a:t>http://education.illinois.edu/sce</a:t>
            </a:r>
            <a:r>
              <a:rPr lang="en-US" altLang="en-US" dirty="0"/>
              <a:t> </a:t>
            </a:r>
          </a:p>
          <a:p>
            <a:pPr algn="ctr">
              <a:buFont typeface="Wingdings" panose="05000000000000000000" pitchFamily="2" charset="2"/>
              <a:buNone/>
            </a:pPr>
            <a:endParaRPr lang="en-US" altLang="en-US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i="1" dirty="0"/>
              <a:t>    The SCE website is for field placement information and clinical assignments.  Please bookmark it and consult it frequently and when you have questions.</a:t>
            </a:r>
          </a:p>
          <a:p>
            <a:r>
              <a:rPr lang="en-US" altLang="en-US" sz="2000" dirty="0"/>
              <a:t>Secondary sequence of Professional Courses</a:t>
            </a:r>
          </a:p>
          <a:p>
            <a:r>
              <a:rPr lang="en-US" altLang="en-US" sz="2000" dirty="0"/>
              <a:t>Forms used in clinical experiences</a:t>
            </a:r>
          </a:p>
          <a:p>
            <a:r>
              <a:rPr lang="en-US" altLang="en-US" sz="2000" dirty="0"/>
              <a:t>Information for coops, supervisors, and students pertaining to clinical experiences</a:t>
            </a:r>
          </a:p>
          <a:p>
            <a:r>
              <a:rPr lang="en-US" altLang="en-US" sz="2000" dirty="0"/>
              <a:t>Career resources (limited)</a:t>
            </a:r>
          </a:p>
          <a:p>
            <a:r>
              <a:rPr lang="en-US" altLang="en-US" sz="2000" dirty="0"/>
              <a:t>Links to other sites</a:t>
            </a:r>
          </a:p>
        </p:txBody>
      </p:sp>
      <p:pic>
        <p:nvPicPr>
          <p:cNvPr id="10244" name="Picture 9" descr="uclogo_horz_bw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2755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 err="1"/>
              <a:t>CoTE</a:t>
            </a:r>
            <a:r>
              <a:rPr lang="en-US" u="sng" dirty="0"/>
              <a:t> WEBSITE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7467600" cy="4949825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 sz="2800" dirty="0"/>
              <a:t>Council on Teacher Education</a:t>
            </a:r>
          </a:p>
          <a:p>
            <a:pPr algn="ctr"/>
            <a:r>
              <a:rPr lang="en-US" altLang="en-US" dirty="0">
                <a:hlinkClick r:id="rId2"/>
              </a:rPr>
              <a:t>http://www.cote.illinois.edu/</a:t>
            </a:r>
            <a:endParaRPr lang="en-US" altLang="en-US" dirty="0"/>
          </a:p>
          <a:p>
            <a:r>
              <a:rPr lang="en-US" altLang="en-US" sz="2000" dirty="0"/>
              <a:t>Student portal</a:t>
            </a:r>
          </a:p>
          <a:p>
            <a:r>
              <a:rPr lang="en-US" altLang="en-US" sz="2000" dirty="0"/>
              <a:t>Online evaluations</a:t>
            </a:r>
          </a:p>
          <a:p>
            <a:r>
              <a:rPr lang="en-US" altLang="en-US" sz="2000" dirty="0"/>
              <a:t>Criminal Background Check Instructions</a:t>
            </a:r>
          </a:p>
          <a:p>
            <a:r>
              <a:rPr lang="en-US" altLang="en-US" sz="2000" dirty="0"/>
              <a:t>Bloodborne pathogens training</a:t>
            </a:r>
          </a:p>
          <a:p>
            <a:r>
              <a:rPr lang="en-US" altLang="en-US" sz="2000" dirty="0"/>
              <a:t>Mandated Reporter Acknowledgement</a:t>
            </a:r>
          </a:p>
          <a:p>
            <a:r>
              <a:rPr lang="en-US" altLang="en-US" sz="2000" dirty="0"/>
              <a:t>Safety Training</a:t>
            </a:r>
          </a:p>
          <a:p>
            <a:r>
              <a:rPr lang="en-US" altLang="en-US" sz="2000" dirty="0"/>
              <a:t>Student teaching application</a:t>
            </a:r>
          </a:p>
          <a:p>
            <a:r>
              <a:rPr lang="en-US" altLang="en-US" sz="2000" dirty="0"/>
              <a:t>Conceptual Framework</a:t>
            </a:r>
          </a:p>
          <a:p>
            <a:r>
              <a:rPr lang="en-US" altLang="en-US" sz="2000" dirty="0"/>
              <a:t>Licensure Requirements</a:t>
            </a:r>
          </a:p>
        </p:txBody>
      </p:sp>
      <p:pic>
        <p:nvPicPr>
          <p:cNvPr id="11268" name="Picture 9" descr="uclogo_horz_bw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2755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400" u="sng" dirty="0"/>
              <a:t>Vocabulary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4873625"/>
          </a:xfrm>
        </p:spPr>
        <p:txBody>
          <a:bodyPr/>
          <a:lstStyle/>
          <a:p>
            <a:r>
              <a:rPr lang="en-US" altLang="en-US" sz="2000" dirty="0"/>
              <a:t>Endorsements – Additional coursework that qualifies one to teach in specific areas/disciplines</a:t>
            </a:r>
          </a:p>
          <a:p>
            <a:r>
              <a:rPr lang="en-US" altLang="en-US" sz="2000" dirty="0"/>
              <a:t>Cohort – a group of students </a:t>
            </a:r>
          </a:p>
          <a:p>
            <a:r>
              <a:rPr lang="en-US" altLang="en-US" sz="2000" dirty="0"/>
              <a:t>Cooperating teacher (co-op) – teacher in your assigned classroom</a:t>
            </a:r>
          </a:p>
          <a:p>
            <a:r>
              <a:rPr lang="en-US" altLang="en-US" sz="2000" dirty="0"/>
              <a:t>Supervisor – University personnel that observe student teachers</a:t>
            </a:r>
          </a:p>
          <a:p>
            <a:r>
              <a:rPr lang="en-US" altLang="en-US" sz="2000" dirty="0"/>
              <a:t>Field experience, practicum – time in schools</a:t>
            </a:r>
          </a:p>
          <a:p>
            <a:r>
              <a:rPr lang="en-US" altLang="en-US" sz="2000" dirty="0" err="1"/>
              <a:t>edTPA</a:t>
            </a:r>
            <a:r>
              <a:rPr lang="en-US" altLang="en-US" sz="2000" dirty="0"/>
              <a:t> – assessment of teacher performance, based on video and written commentary</a:t>
            </a:r>
          </a:p>
          <a:p>
            <a:r>
              <a:rPr lang="en-US" altLang="en-US" sz="2000" dirty="0"/>
              <a:t>Standards – expectations for teacher licensure</a:t>
            </a:r>
          </a:p>
          <a:p>
            <a:r>
              <a:rPr lang="en-US" altLang="en-US" sz="2000" dirty="0"/>
              <a:t>Observation – supervisor visit to classroom</a:t>
            </a:r>
          </a:p>
          <a:p>
            <a:endParaRPr lang="en-US" altLang="en-US" dirty="0"/>
          </a:p>
        </p:txBody>
      </p:sp>
      <p:pic>
        <p:nvPicPr>
          <p:cNvPr id="12292" name="Picture 9" descr="uclogo_horz_bw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2755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u="sng" dirty="0"/>
              <a:t>VOCABULARY, CONT.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467600" cy="4873625"/>
          </a:xfrm>
        </p:spPr>
        <p:txBody>
          <a:bodyPr/>
          <a:lstStyle/>
          <a:p>
            <a:r>
              <a:rPr lang="en-US" altLang="en-US"/>
              <a:t>Seminar – a group meeting, usually with supervisor or methods instructors</a:t>
            </a:r>
          </a:p>
          <a:p>
            <a:r>
              <a:rPr lang="en-US" altLang="en-US"/>
              <a:t>Early field experience (EFE) – practica prior to student teaching</a:t>
            </a:r>
          </a:p>
          <a:p>
            <a:r>
              <a:rPr lang="en-US" altLang="en-US"/>
              <a:t>Student teaching – final semester experience; extended, daily time in the classroom</a:t>
            </a:r>
          </a:p>
          <a:p>
            <a:r>
              <a:rPr lang="en-US" altLang="en-US"/>
              <a:t>Student portal – individual site on CoTE website for record keeping</a:t>
            </a:r>
          </a:p>
        </p:txBody>
      </p:sp>
      <p:pic>
        <p:nvPicPr>
          <p:cNvPr id="13316" name="Picture 9" descr="uclogo_horz_bw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2755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u="sng" dirty="0"/>
              <a:t>Entering the professional world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altLang="en-US" sz="2300" dirty="0"/>
              <a:t>Your behavior is now open to public scrutiny. You live in a “fishbowl”.</a:t>
            </a:r>
          </a:p>
          <a:p>
            <a:r>
              <a:rPr lang="en-US" altLang="en-US" sz="2300" dirty="0"/>
              <a:t>Voicemail should be professional.</a:t>
            </a:r>
          </a:p>
          <a:p>
            <a:r>
              <a:rPr lang="en-US" altLang="en-US" sz="2300" dirty="0"/>
              <a:t>Internet information should be monitored for objectionable materials.</a:t>
            </a:r>
          </a:p>
          <a:p>
            <a:r>
              <a:rPr lang="en-US" altLang="en-US" sz="2300" dirty="0"/>
              <a:t>Demonstrate high standards of professional performance and attitude. </a:t>
            </a:r>
          </a:p>
          <a:p>
            <a:r>
              <a:rPr lang="en-US" altLang="en-US" sz="2300" dirty="0"/>
              <a:t>Make mature decisions for you and for your students.</a:t>
            </a:r>
          </a:p>
          <a:p>
            <a:r>
              <a:rPr lang="en-US" altLang="en-US" sz="2300" dirty="0"/>
              <a:t>Use discretion when discussing field experiences and maintain a tone of professional courtesy.</a:t>
            </a:r>
          </a:p>
        </p:txBody>
      </p:sp>
      <p:pic>
        <p:nvPicPr>
          <p:cNvPr id="14340" name="Picture 9" descr="uclogo_horz_bw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2755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Professional responsibilities </a:t>
            </a:r>
            <a:br>
              <a:rPr lang="en-US" dirty="0"/>
            </a:br>
            <a:r>
              <a:rPr lang="en-US" dirty="0"/>
              <a:t>attendance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altLang="en-US" dirty="0"/>
              <a:t>Arrive on time and stay for the duration of the scheduled field placement.</a:t>
            </a:r>
          </a:p>
          <a:p>
            <a:r>
              <a:rPr lang="en-US" altLang="en-US" dirty="0"/>
              <a:t>Honor the intended timeframe and sequence of your placement experience.</a:t>
            </a:r>
          </a:p>
          <a:p>
            <a:r>
              <a:rPr lang="en-US" altLang="en-US" dirty="0"/>
              <a:t>If absences or tardiness are necessary, communicate with the cooperating teacher and supervisor, where applicable, and make plans for makeup.</a:t>
            </a:r>
          </a:p>
          <a:p>
            <a:r>
              <a:rPr lang="en-US" altLang="en-US" dirty="0"/>
              <a:t>All absences must be made up.</a:t>
            </a:r>
          </a:p>
        </p:txBody>
      </p:sp>
      <p:pic>
        <p:nvPicPr>
          <p:cNvPr id="15364" name="Picture 9" descr="uclogo_horz_bw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2755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Professional responsibilities</a:t>
            </a:r>
            <a:br>
              <a:rPr lang="en-US" dirty="0"/>
            </a:br>
            <a:r>
              <a:rPr lang="en-US" dirty="0"/>
              <a:t>attire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altLang="en-US"/>
              <a:t>Professional dress</a:t>
            </a:r>
          </a:p>
          <a:p>
            <a:r>
              <a:rPr lang="en-US" altLang="en-US"/>
              <a:t>No flip flops</a:t>
            </a:r>
          </a:p>
          <a:p>
            <a:r>
              <a:rPr lang="en-US" altLang="en-US"/>
              <a:t>No jeans</a:t>
            </a:r>
          </a:p>
          <a:p>
            <a:r>
              <a:rPr lang="en-US" altLang="en-US"/>
              <a:t>Clothing should be conservative and comfortable</a:t>
            </a:r>
          </a:p>
          <a:p>
            <a:r>
              <a:rPr lang="en-US" altLang="en-US"/>
              <a:t>Tattoos covered up; piercings removed</a:t>
            </a:r>
          </a:p>
          <a:p>
            <a:r>
              <a:rPr lang="en-US" altLang="en-US"/>
              <a:t>Your appearance should not be a distraction to the learning in the classroom</a:t>
            </a:r>
          </a:p>
        </p:txBody>
      </p:sp>
      <p:pic>
        <p:nvPicPr>
          <p:cNvPr id="16388" name="Picture 9" descr="uclogo_horz_bw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2755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ustom 5">
      <a:dk1>
        <a:sysClr val="windowText" lastClr="000000"/>
      </a:dk1>
      <a:lt1>
        <a:sysClr val="window" lastClr="FFFFFF"/>
      </a:lt1>
      <a:dk2>
        <a:srgbClr val="002060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5">
    <a:dk1>
      <a:sysClr val="windowText" lastClr="000000"/>
    </a:dk1>
    <a:lt1>
      <a:sysClr val="window" lastClr="FFFFFF"/>
    </a:lt1>
    <a:dk2>
      <a:srgbClr val="002060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6554</TotalTime>
  <Words>1086</Words>
  <Application>Microsoft Office PowerPoint</Application>
  <PresentationFormat>On-screen Show (4:3)</PresentationFormat>
  <Paragraphs>147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Century Schoolbook</vt:lpstr>
      <vt:lpstr>Wingdings</vt:lpstr>
      <vt:lpstr>Wingdings 2</vt:lpstr>
      <vt:lpstr>Oriel</vt:lpstr>
      <vt:lpstr>Secondary Teacher Education Program</vt:lpstr>
      <vt:lpstr>School and community Experiences</vt:lpstr>
      <vt:lpstr>SCE WEBSITE</vt:lpstr>
      <vt:lpstr>CoTE WEBSITE</vt:lpstr>
      <vt:lpstr>Vocabulary</vt:lpstr>
      <vt:lpstr>VOCABULARY, CONT.</vt:lpstr>
      <vt:lpstr>Entering the professional world</vt:lpstr>
      <vt:lpstr>Professional responsibilities  attendance</vt:lpstr>
      <vt:lpstr>Professional responsibilities attire</vt:lpstr>
      <vt:lpstr>Placement Policies</vt:lpstr>
      <vt:lpstr>Policies, cont.</vt:lpstr>
      <vt:lpstr>FIRST YEAR</vt:lpstr>
      <vt:lpstr>SECOND YEAR</vt:lpstr>
      <vt:lpstr>Student Teaching Application</vt:lpstr>
      <vt:lpstr>Student Teaching Application</vt:lpstr>
      <vt:lpstr>IMMEDIATE assignments</vt:lpstr>
      <vt:lpstr>Upcoming meetings </vt:lpstr>
      <vt:lpstr>announcements</vt:lpstr>
      <vt:lpstr>Welcome to the  College of Education</vt:lpstr>
    </vt:vector>
  </TitlesOfParts>
  <Company>College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FA19 SEC New Admit</dc:title>
  <dc:creator>SCE</dc:creator>
  <cp:lastModifiedBy>Galardy, Danielle Musiala</cp:lastModifiedBy>
  <cp:revision>116</cp:revision>
  <dcterms:created xsi:type="dcterms:W3CDTF">2010-03-16T20:40:42Z</dcterms:created>
  <dcterms:modified xsi:type="dcterms:W3CDTF">2020-12-10T20:02:44Z</dcterms:modified>
</cp:coreProperties>
</file>