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9" r:id="rId6"/>
    <p:sldId id="264" r:id="rId7"/>
    <p:sldId id="260" r:id="rId8"/>
    <p:sldId id="261" r:id="rId9"/>
    <p:sldId id="265" r:id="rId10"/>
    <p:sldId id="262" r:id="rId11"/>
    <p:sldId id="263" r:id="rId12"/>
    <p:sldId id="267" r:id="rId13"/>
    <p:sldId id="270" r:id="rId14"/>
    <p:sldId id="268"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45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2DEBAF-EA70-CA4B-9DE0-ECEA95A993BB}" type="datetimeFigureOut">
              <a:rPr lang="en-US" smtClean="0"/>
              <a:t>12/12/2015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CA384B-B539-AB49-88E6-BBC1261A1E0C}" type="slidenum">
              <a:rPr lang="en-US" smtClean="0"/>
              <a:t>‹#›</a:t>
            </a:fld>
            <a:endParaRPr lang="en-US"/>
          </a:p>
        </p:txBody>
      </p:sp>
    </p:spTree>
    <p:extLst>
      <p:ext uri="{BB962C8B-B14F-4D97-AF65-F5344CB8AC3E}">
        <p14:creationId xmlns:p14="http://schemas.microsoft.com/office/powerpoint/2010/main" val="5111011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9:00-9:15</a:t>
            </a:r>
            <a:endParaRPr lang="en-US" dirty="0"/>
          </a:p>
        </p:txBody>
      </p:sp>
      <p:sp>
        <p:nvSpPr>
          <p:cNvPr id="4" name="Slide Number Placeholder 3"/>
          <p:cNvSpPr>
            <a:spLocks noGrp="1"/>
          </p:cNvSpPr>
          <p:nvPr>
            <p:ph type="sldNum" sz="quarter" idx="10"/>
          </p:nvPr>
        </p:nvSpPr>
        <p:spPr/>
        <p:txBody>
          <a:bodyPr/>
          <a:lstStyle/>
          <a:p>
            <a:fld id="{ECCA384B-B539-AB49-88E6-BBC1261A1E0C}" type="slidenum">
              <a:rPr lang="en-US" smtClean="0"/>
              <a:t>2</a:t>
            </a:fld>
            <a:endParaRPr lang="en-US"/>
          </a:p>
        </p:txBody>
      </p:sp>
    </p:spTree>
    <p:extLst>
      <p:ext uri="{BB962C8B-B14F-4D97-AF65-F5344CB8AC3E}">
        <p14:creationId xmlns:p14="http://schemas.microsoft.com/office/powerpoint/2010/main" val="1856897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11:00-11:10</a:t>
            </a:r>
            <a:endParaRPr lang="en-US" dirty="0"/>
          </a:p>
        </p:txBody>
      </p:sp>
      <p:sp>
        <p:nvSpPr>
          <p:cNvPr id="4" name="Slide Number Placeholder 3"/>
          <p:cNvSpPr>
            <a:spLocks noGrp="1"/>
          </p:cNvSpPr>
          <p:nvPr>
            <p:ph type="sldNum" sz="quarter" idx="10"/>
          </p:nvPr>
        </p:nvSpPr>
        <p:spPr/>
        <p:txBody>
          <a:bodyPr/>
          <a:lstStyle/>
          <a:p>
            <a:fld id="{ECCA384B-B539-AB49-88E6-BBC1261A1E0C}" type="slidenum">
              <a:rPr lang="en-US" smtClean="0"/>
              <a:t>11</a:t>
            </a:fld>
            <a:endParaRPr lang="en-US"/>
          </a:p>
        </p:txBody>
      </p:sp>
    </p:spTree>
    <p:extLst>
      <p:ext uri="{BB962C8B-B14F-4D97-AF65-F5344CB8AC3E}">
        <p14:creationId xmlns:p14="http://schemas.microsoft.com/office/powerpoint/2010/main" val="1924596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11:10-11:20</a:t>
            </a:r>
            <a:endParaRPr lang="en-US" dirty="0"/>
          </a:p>
        </p:txBody>
      </p:sp>
      <p:sp>
        <p:nvSpPr>
          <p:cNvPr id="4" name="Slide Number Placeholder 3"/>
          <p:cNvSpPr>
            <a:spLocks noGrp="1"/>
          </p:cNvSpPr>
          <p:nvPr>
            <p:ph type="sldNum" sz="quarter" idx="10"/>
          </p:nvPr>
        </p:nvSpPr>
        <p:spPr/>
        <p:txBody>
          <a:bodyPr/>
          <a:lstStyle/>
          <a:p>
            <a:fld id="{ECCA384B-B539-AB49-88E6-BBC1261A1E0C}" type="slidenum">
              <a:rPr lang="en-US" smtClean="0"/>
              <a:t>12</a:t>
            </a:fld>
            <a:endParaRPr lang="en-US"/>
          </a:p>
        </p:txBody>
      </p:sp>
    </p:spTree>
    <p:extLst>
      <p:ext uri="{BB962C8B-B14F-4D97-AF65-F5344CB8AC3E}">
        <p14:creationId xmlns:p14="http://schemas.microsoft.com/office/powerpoint/2010/main" val="3408521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11:20-11:40</a:t>
            </a:r>
            <a:endParaRPr lang="en-US" dirty="0"/>
          </a:p>
        </p:txBody>
      </p:sp>
      <p:sp>
        <p:nvSpPr>
          <p:cNvPr id="4" name="Slide Number Placeholder 3"/>
          <p:cNvSpPr>
            <a:spLocks noGrp="1"/>
          </p:cNvSpPr>
          <p:nvPr>
            <p:ph type="sldNum" sz="quarter" idx="10"/>
          </p:nvPr>
        </p:nvSpPr>
        <p:spPr/>
        <p:txBody>
          <a:bodyPr/>
          <a:lstStyle/>
          <a:p>
            <a:fld id="{ECCA384B-B539-AB49-88E6-BBC1261A1E0C}" type="slidenum">
              <a:rPr lang="en-US" smtClean="0"/>
              <a:t>13</a:t>
            </a:fld>
            <a:endParaRPr lang="en-US"/>
          </a:p>
        </p:txBody>
      </p:sp>
    </p:spTree>
    <p:extLst>
      <p:ext uri="{BB962C8B-B14F-4D97-AF65-F5344CB8AC3E}">
        <p14:creationId xmlns:p14="http://schemas.microsoft.com/office/powerpoint/2010/main" val="2203951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11:40-11:45</a:t>
            </a:r>
          </a:p>
          <a:p>
            <a:r>
              <a:rPr lang="en-US" dirty="0" smtClean="0"/>
              <a:t>To say:</a:t>
            </a:r>
          </a:p>
          <a:p>
            <a:r>
              <a:rPr lang="en-US" dirty="0" smtClean="0"/>
              <a:t>The commentary prompts are in your handbook, but you will answer using the Word Docs on the EDPR 203 Moodle</a:t>
            </a:r>
            <a:endParaRPr lang="en-US" dirty="0"/>
          </a:p>
        </p:txBody>
      </p:sp>
      <p:sp>
        <p:nvSpPr>
          <p:cNvPr id="4" name="Slide Number Placeholder 3"/>
          <p:cNvSpPr>
            <a:spLocks noGrp="1"/>
          </p:cNvSpPr>
          <p:nvPr>
            <p:ph type="sldNum" sz="quarter" idx="10"/>
          </p:nvPr>
        </p:nvSpPr>
        <p:spPr/>
        <p:txBody>
          <a:bodyPr/>
          <a:lstStyle/>
          <a:p>
            <a:fld id="{ECCA384B-B539-AB49-88E6-BBC1261A1E0C}" type="slidenum">
              <a:rPr lang="en-US" smtClean="0"/>
              <a:t>14</a:t>
            </a:fld>
            <a:endParaRPr lang="en-US"/>
          </a:p>
        </p:txBody>
      </p:sp>
    </p:spTree>
    <p:extLst>
      <p:ext uri="{BB962C8B-B14F-4D97-AF65-F5344CB8AC3E}">
        <p14:creationId xmlns:p14="http://schemas.microsoft.com/office/powerpoint/2010/main" val="4221399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11:45-11:55</a:t>
            </a:r>
            <a:endParaRPr lang="en-US"/>
          </a:p>
        </p:txBody>
      </p:sp>
      <p:sp>
        <p:nvSpPr>
          <p:cNvPr id="4" name="Slide Number Placeholder 3"/>
          <p:cNvSpPr>
            <a:spLocks noGrp="1"/>
          </p:cNvSpPr>
          <p:nvPr>
            <p:ph type="sldNum" sz="quarter" idx="10"/>
          </p:nvPr>
        </p:nvSpPr>
        <p:spPr/>
        <p:txBody>
          <a:bodyPr/>
          <a:lstStyle/>
          <a:p>
            <a:fld id="{ECCA384B-B539-AB49-88E6-BBC1261A1E0C}" type="slidenum">
              <a:rPr lang="en-US" smtClean="0"/>
              <a:t>15</a:t>
            </a:fld>
            <a:endParaRPr lang="en-US"/>
          </a:p>
        </p:txBody>
      </p:sp>
    </p:spTree>
    <p:extLst>
      <p:ext uri="{BB962C8B-B14F-4D97-AF65-F5344CB8AC3E}">
        <p14:creationId xmlns:p14="http://schemas.microsoft.com/office/powerpoint/2010/main" val="4105783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9:15-9:20</a:t>
            </a:r>
          </a:p>
          <a:p>
            <a:r>
              <a:rPr lang="en-US" dirty="0" smtClean="0"/>
              <a:t>Here is where we can discuss </a:t>
            </a:r>
            <a:r>
              <a:rPr lang="en-US" dirty="0" err="1" smtClean="0"/>
              <a:t>Edthena</a:t>
            </a:r>
            <a:r>
              <a:rPr lang="en-US" dirty="0" smtClean="0"/>
              <a:t> and how that will help</a:t>
            </a:r>
            <a:endParaRPr lang="en-US" dirty="0"/>
          </a:p>
        </p:txBody>
      </p:sp>
      <p:sp>
        <p:nvSpPr>
          <p:cNvPr id="4" name="Slide Number Placeholder 3"/>
          <p:cNvSpPr>
            <a:spLocks noGrp="1"/>
          </p:cNvSpPr>
          <p:nvPr>
            <p:ph type="sldNum" sz="quarter" idx="10"/>
          </p:nvPr>
        </p:nvSpPr>
        <p:spPr/>
        <p:txBody>
          <a:bodyPr/>
          <a:lstStyle/>
          <a:p>
            <a:fld id="{ECCA384B-B539-AB49-88E6-BBC1261A1E0C}" type="slidenum">
              <a:rPr lang="en-US" smtClean="0"/>
              <a:t>3</a:t>
            </a:fld>
            <a:endParaRPr lang="en-US"/>
          </a:p>
        </p:txBody>
      </p:sp>
    </p:spTree>
    <p:extLst>
      <p:ext uri="{BB962C8B-B14F-4D97-AF65-F5344CB8AC3E}">
        <p14:creationId xmlns:p14="http://schemas.microsoft.com/office/powerpoint/2010/main" val="1082993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9:20-9:30</a:t>
            </a:r>
            <a:endParaRPr lang="en-US" dirty="0"/>
          </a:p>
        </p:txBody>
      </p:sp>
      <p:sp>
        <p:nvSpPr>
          <p:cNvPr id="4" name="Slide Number Placeholder 3"/>
          <p:cNvSpPr>
            <a:spLocks noGrp="1"/>
          </p:cNvSpPr>
          <p:nvPr>
            <p:ph type="sldNum" sz="quarter" idx="10"/>
          </p:nvPr>
        </p:nvSpPr>
        <p:spPr/>
        <p:txBody>
          <a:bodyPr/>
          <a:lstStyle/>
          <a:p>
            <a:fld id="{ECCA384B-B539-AB49-88E6-BBC1261A1E0C}" type="slidenum">
              <a:rPr lang="en-US" smtClean="0"/>
              <a:t>4</a:t>
            </a:fld>
            <a:endParaRPr lang="en-US"/>
          </a:p>
        </p:txBody>
      </p:sp>
    </p:spTree>
    <p:extLst>
      <p:ext uri="{BB962C8B-B14F-4D97-AF65-F5344CB8AC3E}">
        <p14:creationId xmlns:p14="http://schemas.microsoft.com/office/powerpoint/2010/main" val="3830462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9:30-9:40</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elementary literacy, the </a:t>
            </a:r>
            <a:r>
              <a:rPr lang="en-US" i="1" dirty="0" smtClean="0"/>
              <a:t>central focus </a:t>
            </a:r>
            <a:r>
              <a:rPr lang="en-US" dirty="0" smtClean="0"/>
              <a:t>is an overarching, big idea for student learning in literacy. The subject-specific components for the elementary literacy central focus also include (a) an essential literacy strategy tied to the central focus and (b) related skills.  </a:t>
            </a:r>
          </a:p>
          <a:p>
            <a:endParaRPr lang="en-US" dirty="0"/>
          </a:p>
        </p:txBody>
      </p:sp>
      <p:sp>
        <p:nvSpPr>
          <p:cNvPr id="4" name="Slide Number Placeholder 3"/>
          <p:cNvSpPr>
            <a:spLocks noGrp="1"/>
          </p:cNvSpPr>
          <p:nvPr>
            <p:ph type="sldNum" sz="quarter" idx="10"/>
          </p:nvPr>
        </p:nvSpPr>
        <p:spPr/>
        <p:txBody>
          <a:bodyPr/>
          <a:lstStyle/>
          <a:p>
            <a:fld id="{ECCA384B-B539-AB49-88E6-BBC1261A1E0C}" type="slidenum">
              <a:rPr lang="en-US" smtClean="0"/>
              <a:t>5</a:t>
            </a:fld>
            <a:endParaRPr lang="en-US"/>
          </a:p>
        </p:txBody>
      </p:sp>
    </p:spTree>
    <p:extLst>
      <p:ext uri="{BB962C8B-B14F-4D97-AF65-F5344CB8AC3E}">
        <p14:creationId xmlns:p14="http://schemas.microsoft.com/office/powerpoint/2010/main" val="3838162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9:40-10:10</a:t>
            </a:r>
            <a:endParaRPr lang="en-US" dirty="0"/>
          </a:p>
        </p:txBody>
      </p:sp>
      <p:sp>
        <p:nvSpPr>
          <p:cNvPr id="4" name="Slide Number Placeholder 3"/>
          <p:cNvSpPr>
            <a:spLocks noGrp="1"/>
          </p:cNvSpPr>
          <p:nvPr>
            <p:ph type="sldNum" sz="quarter" idx="10"/>
          </p:nvPr>
        </p:nvSpPr>
        <p:spPr/>
        <p:txBody>
          <a:bodyPr/>
          <a:lstStyle/>
          <a:p>
            <a:fld id="{ECCA384B-B539-AB49-88E6-BBC1261A1E0C}" type="slidenum">
              <a:rPr lang="en-US" smtClean="0"/>
              <a:t>6</a:t>
            </a:fld>
            <a:endParaRPr lang="en-US"/>
          </a:p>
        </p:txBody>
      </p:sp>
    </p:spTree>
    <p:extLst>
      <p:ext uri="{BB962C8B-B14F-4D97-AF65-F5344CB8AC3E}">
        <p14:creationId xmlns:p14="http://schemas.microsoft.com/office/powerpoint/2010/main" val="707254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10:10-10:15</a:t>
            </a:r>
            <a:endParaRPr lang="en-US" dirty="0"/>
          </a:p>
        </p:txBody>
      </p:sp>
      <p:sp>
        <p:nvSpPr>
          <p:cNvPr id="4" name="Slide Number Placeholder 3"/>
          <p:cNvSpPr>
            <a:spLocks noGrp="1"/>
          </p:cNvSpPr>
          <p:nvPr>
            <p:ph type="sldNum" sz="quarter" idx="10"/>
          </p:nvPr>
        </p:nvSpPr>
        <p:spPr/>
        <p:txBody>
          <a:bodyPr/>
          <a:lstStyle/>
          <a:p>
            <a:fld id="{ECCA384B-B539-AB49-88E6-BBC1261A1E0C}" type="slidenum">
              <a:rPr lang="en-US" smtClean="0"/>
              <a:t>7</a:t>
            </a:fld>
            <a:endParaRPr lang="en-US"/>
          </a:p>
        </p:txBody>
      </p:sp>
    </p:spTree>
    <p:extLst>
      <p:ext uri="{BB962C8B-B14F-4D97-AF65-F5344CB8AC3E}">
        <p14:creationId xmlns:p14="http://schemas.microsoft.com/office/powerpoint/2010/main" val="2381141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10:15-10:25</a:t>
            </a:r>
          </a:p>
          <a:p>
            <a:r>
              <a:rPr lang="en-US" dirty="0" smtClean="0"/>
              <a:t>When you choose lessons</a:t>
            </a:r>
            <a:r>
              <a:rPr lang="en-US" baseline="0" dirty="0" smtClean="0"/>
              <a:t> from Task 1, you want to choose lessons that show you interacting with students to support them to independently apply the literacy strategy</a:t>
            </a:r>
            <a:endParaRPr lang="en-US" dirty="0"/>
          </a:p>
        </p:txBody>
      </p:sp>
      <p:sp>
        <p:nvSpPr>
          <p:cNvPr id="4" name="Slide Number Placeholder 3"/>
          <p:cNvSpPr>
            <a:spLocks noGrp="1"/>
          </p:cNvSpPr>
          <p:nvPr>
            <p:ph type="sldNum" sz="quarter" idx="10"/>
          </p:nvPr>
        </p:nvSpPr>
        <p:spPr/>
        <p:txBody>
          <a:bodyPr/>
          <a:lstStyle/>
          <a:p>
            <a:fld id="{ECCA384B-B539-AB49-88E6-BBC1261A1E0C}" type="slidenum">
              <a:rPr lang="en-US" smtClean="0"/>
              <a:t>8</a:t>
            </a:fld>
            <a:endParaRPr lang="en-US"/>
          </a:p>
        </p:txBody>
      </p:sp>
    </p:spTree>
    <p:extLst>
      <p:ext uri="{BB962C8B-B14F-4D97-AF65-F5344CB8AC3E}">
        <p14:creationId xmlns:p14="http://schemas.microsoft.com/office/powerpoint/2010/main" val="3774776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10:25-10:50</a:t>
            </a:r>
            <a:endParaRPr lang="en-US" dirty="0"/>
          </a:p>
        </p:txBody>
      </p:sp>
      <p:sp>
        <p:nvSpPr>
          <p:cNvPr id="4" name="Slide Number Placeholder 3"/>
          <p:cNvSpPr>
            <a:spLocks noGrp="1"/>
          </p:cNvSpPr>
          <p:nvPr>
            <p:ph type="sldNum" sz="quarter" idx="10"/>
          </p:nvPr>
        </p:nvSpPr>
        <p:spPr/>
        <p:txBody>
          <a:bodyPr/>
          <a:lstStyle/>
          <a:p>
            <a:fld id="{ECCA384B-B539-AB49-88E6-BBC1261A1E0C}" type="slidenum">
              <a:rPr lang="en-US" smtClean="0"/>
              <a:t>9</a:t>
            </a:fld>
            <a:endParaRPr lang="en-US"/>
          </a:p>
        </p:txBody>
      </p:sp>
    </p:spTree>
    <p:extLst>
      <p:ext uri="{BB962C8B-B14F-4D97-AF65-F5344CB8AC3E}">
        <p14:creationId xmlns:p14="http://schemas.microsoft.com/office/powerpoint/2010/main" val="2016987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10:50-11:00</a:t>
            </a:r>
            <a:endParaRPr lang="en-US" dirty="0"/>
          </a:p>
        </p:txBody>
      </p:sp>
      <p:sp>
        <p:nvSpPr>
          <p:cNvPr id="4" name="Slide Number Placeholder 3"/>
          <p:cNvSpPr>
            <a:spLocks noGrp="1"/>
          </p:cNvSpPr>
          <p:nvPr>
            <p:ph type="sldNum" sz="quarter" idx="10"/>
          </p:nvPr>
        </p:nvSpPr>
        <p:spPr/>
        <p:txBody>
          <a:bodyPr/>
          <a:lstStyle/>
          <a:p>
            <a:fld id="{ECCA384B-B539-AB49-88E6-BBC1261A1E0C}" type="slidenum">
              <a:rPr lang="en-US" smtClean="0"/>
              <a:t>10</a:t>
            </a:fld>
            <a:endParaRPr lang="en-US"/>
          </a:p>
        </p:txBody>
      </p:sp>
    </p:spTree>
    <p:extLst>
      <p:ext uri="{BB962C8B-B14F-4D97-AF65-F5344CB8AC3E}">
        <p14:creationId xmlns:p14="http://schemas.microsoft.com/office/powerpoint/2010/main" val="3299270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12/12/2015</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12/12/2015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12/12/2015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12/12/2015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12/12/2015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12/12/2015</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12/12/2015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12/12/2015</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12/12/2015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12/12/2015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12/12/2015</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12/12/2015</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HcEqbeVNPqQ"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December 15, 2015</a:t>
            </a:r>
            <a:endParaRPr lang="en-US" dirty="0"/>
          </a:p>
          <a:p>
            <a:endParaRPr lang="en-US" dirty="0"/>
          </a:p>
        </p:txBody>
      </p:sp>
      <p:sp>
        <p:nvSpPr>
          <p:cNvPr id="3" name="Title 2"/>
          <p:cNvSpPr>
            <a:spLocks noGrp="1"/>
          </p:cNvSpPr>
          <p:nvPr>
            <p:ph type="ctrTitle"/>
          </p:nvPr>
        </p:nvSpPr>
        <p:spPr/>
        <p:txBody>
          <a:bodyPr/>
          <a:lstStyle/>
          <a:p>
            <a:r>
              <a:rPr lang="en-US" dirty="0" err="1" smtClean="0"/>
              <a:t>EdTPA</a:t>
            </a:r>
            <a:r>
              <a:rPr lang="en-US" dirty="0" smtClean="0"/>
              <a:t>:</a:t>
            </a:r>
            <a:br>
              <a:rPr lang="en-US" dirty="0" smtClean="0"/>
            </a:br>
            <a:r>
              <a:rPr lang="en-US" dirty="0" smtClean="0"/>
              <a:t>Elementary Literacy</a:t>
            </a:r>
            <a:endParaRPr lang="en-US" dirty="0"/>
          </a:p>
        </p:txBody>
      </p:sp>
      <p:pic>
        <p:nvPicPr>
          <p:cNvPr id="4" name="Picture 3" descr="Screen Shot 2015-12-07 at 11.11.46 AM.png"/>
          <p:cNvPicPr>
            <a:picLocks noChangeAspect="1"/>
          </p:cNvPicPr>
          <p:nvPr/>
        </p:nvPicPr>
        <p:blipFill rotWithShape="1">
          <a:blip r:embed="rId2" cstate="email">
            <a:extLst>
              <a:ext uri="{28A0092B-C50C-407E-A947-70E740481C1C}">
                <a14:useLocalDpi xmlns:a14="http://schemas.microsoft.com/office/drawing/2010/main" val="0"/>
              </a:ext>
            </a:extLst>
          </a:blip>
          <a:srcRect l="6614"/>
          <a:stretch/>
        </p:blipFill>
        <p:spPr>
          <a:xfrm>
            <a:off x="2406461" y="3163425"/>
            <a:ext cx="4405003" cy="3165323"/>
          </a:xfrm>
          <a:prstGeom prst="rect">
            <a:avLst/>
          </a:prstGeom>
        </p:spPr>
      </p:pic>
    </p:spTree>
    <p:extLst>
      <p:ext uri="{BB962C8B-B14F-4D97-AF65-F5344CB8AC3E}">
        <p14:creationId xmlns:p14="http://schemas.microsoft.com/office/powerpoint/2010/main" val="3666261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Time!</a:t>
            </a:r>
            <a:endParaRPr lang="en-US" dirty="0"/>
          </a:p>
        </p:txBody>
      </p:sp>
      <p:sp>
        <p:nvSpPr>
          <p:cNvPr id="3" name="Content Placeholder 2"/>
          <p:cNvSpPr>
            <a:spLocks noGrp="1"/>
          </p:cNvSpPr>
          <p:nvPr>
            <p:ph sz="quarter" idx="1"/>
          </p:nvPr>
        </p:nvSpPr>
        <p:spPr/>
        <p:txBody>
          <a:bodyPr/>
          <a:lstStyle/>
          <a:p>
            <a:pPr marL="0" indent="0" algn="ctr">
              <a:buNone/>
            </a:pPr>
            <a:r>
              <a:rPr lang="en-US" dirty="0" smtClean="0"/>
              <a:t>Please return in 10 minutes!</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4007104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7038"/>
          </a:xfrm>
        </p:spPr>
        <p:txBody>
          <a:bodyPr>
            <a:normAutofit fontScale="90000"/>
          </a:bodyPr>
          <a:lstStyle/>
          <a:p>
            <a:r>
              <a:rPr lang="en-US" dirty="0" smtClean="0"/>
              <a:t>Task 3: </a:t>
            </a:r>
            <a:br>
              <a:rPr lang="en-US" dirty="0" smtClean="0"/>
            </a:br>
            <a:r>
              <a:rPr lang="en-US" dirty="0" smtClean="0"/>
              <a:t>Assessing Student Learning</a:t>
            </a:r>
            <a:endParaRPr lang="en-US" dirty="0"/>
          </a:p>
        </p:txBody>
      </p:sp>
      <p:sp>
        <p:nvSpPr>
          <p:cNvPr id="3" name="Content Placeholder 2"/>
          <p:cNvSpPr>
            <a:spLocks noGrp="1"/>
          </p:cNvSpPr>
          <p:nvPr>
            <p:ph sz="quarter" idx="1"/>
          </p:nvPr>
        </p:nvSpPr>
        <p:spPr/>
        <p:txBody>
          <a:bodyPr/>
          <a:lstStyle/>
          <a:p>
            <a:r>
              <a:rPr lang="en-US" dirty="0" smtClean="0"/>
              <a:t>In Task 3, you will…</a:t>
            </a:r>
          </a:p>
          <a:p>
            <a:pPr lvl="1"/>
            <a:r>
              <a:rPr lang="en-US" b="1" dirty="0" smtClean="0"/>
              <a:t>Select one assessment </a:t>
            </a:r>
            <a:r>
              <a:rPr lang="en-US" dirty="0" smtClean="0"/>
              <a:t>from the learning segment that you will use to evaluate knowledge and skills. You will attach this assessment to the end of the commentary.</a:t>
            </a:r>
          </a:p>
          <a:p>
            <a:pPr lvl="1"/>
            <a:r>
              <a:rPr lang="en-US" dirty="0" smtClean="0"/>
              <a:t>Define and submit the </a:t>
            </a:r>
            <a:r>
              <a:rPr lang="en-US" b="1" dirty="0" smtClean="0"/>
              <a:t>evaluation criteria</a:t>
            </a:r>
          </a:p>
          <a:p>
            <a:pPr lvl="1"/>
            <a:r>
              <a:rPr lang="en-US" dirty="0" smtClean="0"/>
              <a:t>Collect and analyze </a:t>
            </a:r>
            <a:r>
              <a:rPr lang="en-US" b="1" dirty="0" smtClean="0"/>
              <a:t>student work</a:t>
            </a:r>
          </a:p>
          <a:p>
            <a:pPr lvl="1"/>
            <a:r>
              <a:rPr lang="en-US" dirty="0" smtClean="0"/>
              <a:t>Select </a:t>
            </a:r>
            <a:r>
              <a:rPr lang="en-US" b="1" dirty="0" smtClean="0"/>
              <a:t>three student work samples </a:t>
            </a:r>
            <a:r>
              <a:rPr lang="en-US" dirty="0" smtClean="0"/>
              <a:t>(“focus students”)</a:t>
            </a:r>
          </a:p>
          <a:p>
            <a:pPr lvl="1"/>
            <a:r>
              <a:rPr lang="en-US" dirty="0" smtClean="0"/>
              <a:t>Submit </a:t>
            </a:r>
            <a:r>
              <a:rPr lang="en-US" b="1" dirty="0" smtClean="0"/>
              <a:t>feedback for the work samples </a:t>
            </a:r>
            <a:r>
              <a:rPr lang="en-US" dirty="0" smtClean="0"/>
              <a:t>for those three students in written, audio, or video form</a:t>
            </a:r>
          </a:p>
          <a:p>
            <a:pPr lvl="1"/>
            <a:r>
              <a:rPr lang="en-US" dirty="0" smtClean="0"/>
              <a:t>Analyze evidence of student learning by responding to </a:t>
            </a:r>
            <a:r>
              <a:rPr lang="en-US" b="1" dirty="0" smtClean="0"/>
              <a:t>commentary prompts</a:t>
            </a:r>
          </a:p>
        </p:txBody>
      </p:sp>
    </p:spTree>
    <p:extLst>
      <p:ext uri="{BB962C8B-B14F-4D97-AF65-F5344CB8AC3E}">
        <p14:creationId xmlns:p14="http://schemas.microsoft.com/office/powerpoint/2010/main" val="107471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Language</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b="1" dirty="0"/>
              <a:t>academic language: </a:t>
            </a:r>
            <a:r>
              <a:rPr lang="en-US" dirty="0"/>
              <a:t>Oral and written language used for academic purposes. Academic language is the means by which students develop and express content understandings. Academic language represents the language of the discipline that students need to learn and use to participate and engage in the content area in meaningful ways. There are </a:t>
            </a:r>
            <a:r>
              <a:rPr lang="en-US" b="1" dirty="0"/>
              <a:t>language demands </a:t>
            </a:r>
            <a:r>
              <a:rPr lang="en-US" dirty="0"/>
              <a:t>that teachers need to consider as they plan to support student learning of content. These </a:t>
            </a:r>
            <a:r>
              <a:rPr lang="en-US" b="1" dirty="0"/>
              <a:t>language demands </a:t>
            </a:r>
            <a:r>
              <a:rPr lang="en-US" dirty="0"/>
              <a:t>include </a:t>
            </a:r>
            <a:r>
              <a:rPr lang="en-US" b="1" dirty="0"/>
              <a:t>language functions, vocabulary, discourse, and syntax</a:t>
            </a:r>
            <a:r>
              <a:rPr lang="en-US" dirty="0"/>
              <a:t>. </a:t>
            </a:r>
            <a:endParaRPr lang="en-US" dirty="0" smtClean="0"/>
          </a:p>
          <a:p>
            <a:pPr marL="0" indent="0">
              <a:buNone/>
            </a:pPr>
            <a:endParaRPr lang="en-US" dirty="0"/>
          </a:p>
          <a:p>
            <a:pPr marL="0" indent="0">
              <a:buNone/>
            </a:pPr>
            <a:r>
              <a:rPr lang="en-US" dirty="0" smtClean="0">
                <a:hlinkClick r:id="rId3"/>
              </a:rPr>
              <a:t>PassedTPA description</a:t>
            </a:r>
            <a:endParaRPr lang="en-US" dirty="0" smtClean="0"/>
          </a:p>
          <a:p>
            <a:endParaRPr lang="en-US" dirty="0"/>
          </a:p>
          <a:p>
            <a:endParaRPr lang="en-US" dirty="0" smtClean="0"/>
          </a:p>
          <a:p>
            <a:pPr marL="0" indent="0" algn="ctr">
              <a:buNone/>
            </a:pPr>
            <a:r>
              <a:rPr lang="en-US" i="1" dirty="0" smtClean="0"/>
              <a:t>See p. 46 in the Handbook for the Glossary</a:t>
            </a:r>
            <a:endParaRPr lang="en-US" i="1" dirty="0"/>
          </a:p>
        </p:txBody>
      </p:sp>
    </p:spTree>
    <p:extLst>
      <p:ext uri="{BB962C8B-B14F-4D97-AF65-F5344CB8AC3E}">
        <p14:creationId xmlns:p14="http://schemas.microsoft.com/office/powerpoint/2010/main" val="448245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3 Exemplar</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42669657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Handbook Review</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The following sections are especially helpful:</a:t>
            </a:r>
          </a:p>
          <a:p>
            <a:pPr lvl="1"/>
            <a:r>
              <a:rPr lang="en-US" dirty="0" smtClean="0"/>
              <a:t>Tasks Overview – beginning on p. 5</a:t>
            </a:r>
          </a:p>
          <a:p>
            <a:pPr lvl="1"/>
            <a:r>
              <a:rPr lang="en-US" dirty="0" smtClean="0"/>
              <a:t>Task 1 – beginning on p. 8</a:t>
            </a:r>
          </a:p>
          <a:p>
            <a:pPr lvl="1"/>
            <a:r>
              <a:rPr lang="en-US" dirty="0" smtClean="0"/>
              <a:t>Task 1 Planning Rubrics – beginning on p. 14</a:t>
            </a:r>
          </a:p>
          <a:p>
            <a:pPr lvl="1"/>
            <a:r>
              <a:rPr lang="en-US" dirty="0" smtClean="0"/>
              <a:t>Task 2 – beginning on p. 19</a:t>
            </a:r>
          </a:p>
          <a:p>
            <a:pPr lvl="1"/>
            <a:r>
              <a:rPr lang="en-US" dirty="0" smtClean="0"/>
              <a:t>Task 2 Instruction Rubrics – beginning on p. 23</a:t>
            </a:r>
          </a:p>
          <a:p>
            <a:pPr lvl="1"/>
            <a:r>
              <a:rPr lang="en-US" dirty="0" smtClean="0"/>
              <a:t>Task 3 – beginning on p. 28</a:t>
            </a:r>
          </a:p>
          <a:p>
            <a:pPr lvl="1"/>
            <a:r>
              <a:rPr lang="en-US" dirty="0" smtClean="0"/>
              <a:t>Task 3 Assessment Rubrics – beginning on p. 32</a:t>
            </a:r>
          </a:p>
          <a:p>
            <a:pPr lvl="1"/>
            <a:r>
              <a:rPr lang="en-US" dirty="0" smtClean="0"/>
              <a:t>Evidence Chart – beginning on p. 41</a:t>
            </a:r>
          </a:p>
          <a:p>
            <a:pPr lvl="1"/>
            <a:r>
              <a:rPr lang="en-US" dirty="0" smtClean="0"/>
              <a:t>Glossary – beginning on p. 46</a:t>
            </a:r>
          </a:p>
          <a:p>
            <a:pPr marL="274320" lvl="1" indent="0" algn="ctr">
              <a:buNone/>
            </a:pPr>
            <a:r>
              <a:rPr lang="en-US" b="1" i="1" dirty="0" smtClean="0"/>
              <a:t>You are responsible for reading and being familiar with ALL of the information in your handbook.</a:t>
            </a:r>
          </a:p>
          <a:p>
            <a:pPr lvl="1"/>
            <a:endParaRPr lang="en-US" dirty="0" smtClean="0"/>
          </a:p>
          <a:p>
            <a:pPr lvl="1"/>
            <a:endParaRPr lang="en-US" dirty="0"/>
          </a:p>
        </p:txBody>
      </p:sp>
    </p:spTree>
    <p:extLst>
      <p:ext uri="{BB962C8B-B14F-4D97-AF65-F5344CB8AC3E}">
        <p14:creationId xmlns:p14="http://schemas.microsoft.com/office/powerpoint/2010/main" val="3677577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 Level Progressions</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1127517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
            <a:ext cx="9167644"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251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Evidence Chart, Page 41</a:t>
            </a:r>
            <a:endParaRPr lang="en-US" dirty="0"/>
          </a:p>
        </p:txBody>
      </p:sp>
      <p:pic>
        <p:nvPicPr>
          <p:cNvPr id="4" name="Content Placeholder 3" descr="Screen Shot 2015-12-07 at 11.15.52 AM.png"/>
          <p:cNvPicPr>
            <a:picLocks noGrp="1" noChangeAspect="1"/>
          </p:cNvPicPr>
          <p:nvPr>
            <p:ph sz="quarter" idx="1"/>
          </p:nvPr>
        </p:nvPicPr>
        <p:blipFill>
          <a:blip r:embed="rId3" cstate="email">
            <a:extLst>
              <a:ext uri="{28A0092B-C50C-407E-A947-70E740481C1C}">
                <a14:useLocalDpi xmlns:a14="http://schemas.microsoft.com/office/drawing/2010/main" val="0"/>
              </a:ext>
            </a:extLst>
          </a:blip>
          <a:srcRect l="1030" r="1030"/>
          <a:stretch>
            <a:fillRect/>
          </a:stretch>
        </p:blipFill>
        <p:spPr/>
      </p:pic>
    </p:spTree>
    <p:extLst>
      <p:ext uri="{BB962C8B-B14F-4D97-AF65-F5344CB8AC3E}">
        <p14:creationId xmlns:p14="http://schemas.microsoft.com/office/powerpoint/2010/main" val="3971393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19322"/>
          </a:xfrm>
        </p:spPr>
        <p:txBody>
          <a:bodyPr>
            <a:normAutofit fontScale="90000"/>
          </a:bodyPr>
          <a:lstStyle/>
          <a:p>
            <a:r>
              <a:rPr lang="en-US" dirty="0" smtClean="0"/>
              <a:t>Task 1: </a:t>
            </a:r>
            <a:br>
              <a:rPr lang="en-US" dirty="0" smtClean="0"/>
            </a:br>
            <a:r>
              <a:rPr lang="en-US" dirty="0" smtClean="0"/>
              <a:t>Planning for Instruction and Assessment</a:t>
            </a:r>
            <a:endParaRPr lang="en-US" dirty="0"/>
          </a:p>
        </p:txBody>
      </p:sp>
      <p:sp>
        <p:nvSpPr>
          <p:cNvPr id="3" name="Content Placeholder 2"/>
          <p:cNvSpPr>
            <a:spLocks noGrp="1"/>
          </p:cNvSpPr>
          <p:nvPr>
            <p:ph sz="quarter" idx="1"/>
          </p:nvPr>
        </p:nvSpPr>
        <p:spPr/>
        <p:txBody>
          <a:bodyPr>
            <a:normAutofit fontScale="92500"/>
          </a:bodyPr>
          <a:lstStyle/>
          <a:p>
            <a:r>
              <a:rPr lang="en-US" sz="2800" dirty="0" smtClean="0"/>
              <a:t>In Task 1, you will…</a:t>
            </a:r>
          </a:p>
          <a:p>
            <a:pPr lvl="1"/>
            <a:r>
              <a:rPr lang="en-US" sz="2800" dirty="0" smtClean="0"/>
              <a:t>Plan a learning segment of </a:t>
            </a:r>
            <a:r>
              <a:rPr lang="en-US" sz="2800" b="1" dirty="0" smtClean="0"/>
              <a:t>3-5 consecutive lessons</a:t>
            </a:r>
          </a:p>
          <a:p>
            <a:pPr lvl="1"/>
            <a:r>
              <a:rPr lang="en-US" sz="2800" dirty="0" smtClean="0"/>
              <a:t>Determine a </a:t>
            </a:r>
            <a:r>
              <a:rPr lang="en-US" sz="2800" b="1" dirty="0" smtClean="0"/>
              <a:t>central focus </a:t>
            </a:r>
            <a:r>
              <a:rPr lang="en-US" sz="2800" dirty="0" smtClean="0"/>
              <a:t>for this learning segment</a:t>
            </a:r>
          </a:p>
          <a:p>
            <a:pPr lvl="1"/>
            <a:r>
              <a:rPr lang="en-US" sz="2800" dirty="0" smtClean="0"/>
              <a:t>Submit </a:t>
            </a:r>
            <a:r>
              <a:rPr lang="en-US" sz="2800" b="1" dirty="0" smtClean="0"/>
              <a:t>lesson plans</a:t>
            </a:r>
          </a:p>
          <a:p>
            <a:pPr lvl="1"/>
            <a:r>
              <a:rPr lang="en-US" sz="2800" dirty="0" smtClean="0"/>
              <a:t>Respond to </a:t>
            </a:r>
            <a:r>
              <a:rPr lang="en-US" sz="2800" b="1" dirty="0" smtClean="0"/>
              <a:t>commentary prompts </a:t>
            </a:r>
            <a:r>
              <a:rPr lang="en-US" sz="2800" i="1" dirty="0" smtClean="0"/>
              <a:t>prior to teaching the learning segment</a:t>
            </a:r>
          </a:p>
          <a:p>
            <a:pPr lvl="1"/>
            <a:r>
              <a:rPr lang="en-US" sz="2800" dirty="0" smtClean="0"/>
              <a:t>Submit </a:t>
            </a:r>
            <a:r>
              <a:rPr lang="en-US" sz="2800" b="1" dirty="0" smtClean="0"/>
              <a:t>copies of all directions, assessments</a:t>
            </a:r>
            <a:r>
              <a:rPr lang="en-US" sz="2800" dirty="0" smtClean="0"/>
              <a:t>, etc. for any portion of the learning segment</a:t>
            </a:r>
          </a:p>
        </p:txBody>
      </p:sp>
    </p:spTree>
    <p:extLst>
      <p:ext uri="{BB962C8B-B14F-4D97-AF65-F5344CB8AC3E}">
        <p14:creationId xmlns:p14="http://schemas.microsoft.com/office/powerpoint/2010/main" val="1460214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5-12-07 at 3.28.3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489" y="1527048"/>
            <a:ext cx="5001663" cy="4794084"/>
          </a:xfrm>
          <a:prstGeom prst="rect">
            <a:avLst/>
          </a:prstGeom>
        </p:spPr>
      </p:pic>
      <p:sp>
        <p:nvSpPr>
          <p:cNvPr id="2" name="Title 1"/>
          <p:cNvSpPr>
            <a:spLocks noGrp="1"/>
          </p:cNvSpPr>
          <p:nvPr>
            <p:ph type="title"/>
          </p:nvPr>
        </p:nvSpPr>
        <p:spPr/>
        <p:txBody>
          <a:bodyPr/>
          <a:lstStyle/>
          <a:p>
            <a:r>
              <a:rPr lang="en-US" dirty="0" smtClean="0"/>
              <a:t>Central Focus</a:t>
            </a:r>
            <a:endParaRPr lang="en-US" dirty="0"/>
          </a:p>
        </p:txBody>
      </p:sp>
      <p:sp>
        <p:nvSpPr>
          <p:cNvPr id="3" name="Content Placeholder 2"/>
          <p:cNvSpPr>
            <a:spLocks noGrp="1"/>
          </p:cNvSpPr>
          <p:nvPr>
            <p:ph sz="quarter" idx="1"/>
          </p:nvPr>
        </p:nvSpPr>
        <p:spPr/>
        <p:txBody>
          <a:bodyPr>
            <a:normAutofit/>
          </a:bodyPr>
          <a:lstStyle/>
          <a:p>
            <a:r>
              <a:rPr lang="en-US" sz="2000" dirty="0" smtClean="0"/>
              <a:t>See p. 46 of Handbook:</a:t>
            </a:r>
            <a:r>
              <a:rPr lang="en-US" dirty="0" smtClean="0"/>
              <a:t/>
            </a:r>
            <a:br>
              <a:rPr lang="en-US" dirty="0" smtClean="0"/>
            </a:br>
            <a:r>
              <a:rPr lang="en-US" dirty="0" smtClean="0"/>
              <a:t/>
            </a:r>
            <a:br>
              <a:rPr lang="en-US" dirty="0" smtClean="0"/>
            </a:br>
            <a:r>
              <a:rPr lang="en-US" sz="1800" b="1" dirty="0" smtClean="0"/>
              <a:t>central </a:t>
            </a:r>
            <a:r>
              <a:rPr lang="en-US" sz="1800" b="1" dirty="0"/>
              <a:t>focus: </a:t>
            </a:r>
            <a:r>
              <a:rPr lang="en-US" sz="1600" dirty="0"/>
              <a:t>A description </a:t>
            </a:r>
            <a:br>
              <a:rPr lang="en-US" sz="1600" dirty="0"/>
            </a:br>
            <a:r>
              <a:rPr lang="en-US" sz="1600" dirty="0" smtClean="0"/>
              <a:t>of </a:t>
            </a:r>
            <a:r>
              <a:rPr lang="en-US" sz="1600" dirty="0"/>
              <a:t>the important understandings </a:t>
            </a:r>
            <a:r>
              <a:rPr lang="en-US" sz="1600" dirty="0" smtClean="0"/>
              <a:t/>
            </a:r>
            <a:br>
              <a:rPr lang="en-US" sz="1600" dirty="0" smtClean="0"/>
            </a:br>
            <a:r>
              <a:rPr lang="en-US" sz="1600" dirty="0" smtClean="0"/>
              <a:t>and </a:t>
            </a:r>
            <a:r>
              <a:rPr lang="en-US" sz="1600" dirty="0"/>
              <a:t>core concepts that you want </a:t>
            </a:r>
            <a:r>
              <a:rPr lang="en-US" sz="1600" dirty="0" smtClean="0"/>
              <a:t/>
            </a:r>
            <a:br>
              <a:rPr lang="en-US" sz="1600" dirty="0" smtClean="0"/>
            </a:br>
            <a:r>
              <a:rPr lang="en-US" sz="1600" dirty="0" smtClean="0"/>
              <a:t>students </a:t>
            </a:r>
            <a:r>
              <a:rPr lang="en-US" sz="1600" dirty="0"/>
              <a:t>to develop within the </a:t>
            </a:r>
            <a:r>
              <a:rPr lang="en-US" sz="1600" dirty="0" smtClean="0"/>
              <a:t/>
            </a:r>
            <a:br>
              <a:rPr lang="en-US" sz="1600" dirty="0" smtClean="0"/>
            </a:br>
            <a:r>
              <a:rPr lang="en-US" sz="1600" dirty="0" smtClean="0"/>
              <a:t>learning </a:t>
            </a:r>
            <a:r>
              <a:rPr lang="en-US" sz="1600" dirty="0"/>
              <a:t>segment. The central </a:t>
            </a:r>
            <a:r>
              <a:rPr lang="en-US" sz="1600" dirty="0" smtClean="0"/>
              <a:t/>
            </a:r>
            <a:br>
              <a:rPr lang="en-US" sz="1600" dirty="0" smtClean="0"/>
            </a:br>
            <a:r>
              <a:rPr lang="en-US" sz="1600" dirty="0" smtClean="0"/>
              <a:t>focus </a:t>
            </a:r>
            <a:r>
              <a:rPr lang="en-US" sz="1600" dirty="0"/>
              <a:t>should go beyond a list of </a:t>
            </a:r>
            <a:r>
              <a:rPr lang="en-US" sz="1600" dirty="0" smtClean="0"/>
              <a:t/>
            </a:r>
            <a:br>
              <a:rPr lang="en-US" sz="1600" dirty="0" smtClean="0"/>
            </a:br>
            <a:r>
              <a:rPr lang="en-US" sz="1600" dirty="0" smtClean="0"/>
              <a:t>facts </a:t>
            </a:r>
            <a:r>
              <a:rPr lang="en-US" sz="1600" dirty="0"/>
              <a:t>and skills, align with content </a:t>
            </a:r>
            <a:r>
              <a:rPr lang="en-US" sz="1600" dirty="0" smtClean="0"/>
              <a:t/>
            </a:r>
            <a:br>
              <a:rPr lang="en-US" sz="1600" dirty="0" smtClean="0"/>
            </a:br>
            <a:r>
              <a:rPr lang="en-US" sz="1600" dirty="0" smtClean="0"/>
              <a:t>standards </a:t>
            </a:r>
            <a:r>
              <a:rPr lang="en-US" sz="1600" dirty="0"/>
              <a:t>and learning objectives</a:t>
            </a:r>
            <a:r>
              <a:rPr lang="en-US" sz="1600" dirty="0" smtClean="0"/>
              <a:t>,</a:t>
            </a:r>
            <a:br>
              <a:rPr lang="en-US" sz="1600" dirty="0" smtClean="0"/>
            </a:br>
            <a:r>
              <a:rPr lang="en-US" sz="1600" dirty="0" smtClean="0"/>
              <a:t>and </a:t>
            </a:r>
            <a:r>
              <a:rPr lang="en-US" sz="1600" dirty="0"/>
              <a:t>address </a:t>
            </a:r>
            <a:r>
              <a:rPr lang="en-US" sz="1600" dirty="0" smtClean="0"/>
              <a:t>the </a:t>
            </a:r>
            <a:r>
              <a:rPr lang="en-US" sz="1600" dirty="0"/>
              <a:t>subject-specific </a:t>
            </a:r>
            <a:r>
              <a:rPr lang="en-US" sz="1600" dirty="0" smtClean="0"/>
              <a:t/>
            </a:r>
            <a:br>
              <a:rPr lang="en-US" sz="1600" dirty="0" smtClean="0"/>
            </a:br>
            <a:r>
              <a:rPr lang="en-US" sz="1600" dirty="0" smtClean="0"/>
              <a:t>components </a:t>
            </a:r>
            <a:r>
              <a:rPr lang="en-US" sz="1600" dirty="0"/>
              <a:t>in the learning </a:t>
            </a:r>
            <a:r>
              <a:rPr lang="en-US" sz="1600" dirty="0" smtClean="0"/>
              <a:t/>
            </a:r>
            <a:br>
              <a:rPr lang="en-US" sz="1600" dirty="0" smtClean="0"/>
            </a:br>
            <a:r>
              <a:rPr lang="en-US" sz="1600" dirty="0" smtClean="0"/>
              <a:t>segment</a:t>
            </a:r>
            <a:r>
              <a:rPr lang="en-US" sz="1600" dirty="0"/>
              <a:t>. </a:t>
            </a:r>
            <a:endParaRPr lang="en-US" sz="1600" dirty="0" smtClean="0"/>
          </a:p>
          <a:p>
            <a:endParaRPr lang="en-US" sz="1800" dirty="0"/>
          </a:p>
        </p:txBody>
      </p:sp>
    </p:spTree>
    <p:extLst>
      <p:ext uri="{BB962C8B-B14F-4D97-AF65-F5344CB8AC3E}">
        <p14:creationId xmlns:p14="http://schemas.microsoft.com/office/powerpoint/2010/main" val="2429301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Task 1 Exemplar</a:t>
            </a:r>
            <a:endParaRPr lang="en-US" dirty="0"/>
          </a:p>
        </p:txBody>
      </p:sp>
      <p:sp>
        <p:nvSpPr>
          <p:cNvPr id="4" name="Content Placeholder 3"/>
          <p:cNvSpPr>
            <a:spLocks noGrp="1"/>
          </p:cNvSpPr>
          <p:nvPr>
            <p:ph sz="quarter" idx="1"/>
          </p:nvPr>
        </p:nvSpPr>
        <p:spPr/>
        <p:txBody>
          <a:bodyPr/>
          <a:lstStyle/>
          <a:p>
            <a:endParaRPr lang="en-US" dirty="0"/>
          </a:p>
        </p:txBody>
      </p:sp>
    </p:spTree>
    <p:extLst>
      <p:ext uri="{BB962C8B-B14F-4D97-AF65-F5344CB8AC3E}">
        <p14:creationId xmlns:p14="http://schemas.microsoft.com/office/powerpoint/2010/main" val="1353381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Time!</a:t>
            </a:r>
            <a:endParaRPr lang="en-US" dirty="0"/>
          </a:p>
        </p:txBody>
      </p:sp>
      <p:sp>
        <p:nvSpPr>
          <p:cNvPr id="3" name="Content Placeholder 2"/>
          <p:cNvSpPr>
            <a:spLocks noGrp="1"/>
          </p:cNvSpPr>
          <p:nvPr>
            <p:ph sz="quarter" idx="1"/>
          </p:nvPr>
        </p:nvSpPr>
        <p:spPr/>
        <p:txBody>
          <a:bodyPr/>
          <a:lstStyle/>
          <a:p>
            <a:pPr marL="0" indent="0">
              <a:buNone/>
            </a:pPr>
            <a:r>
              <a:rPr lang="en-US" dirty="0" err="1" smtClean="0"/>
              <a:t>GoNoodle</a:t>
            </a:r>
            <a:endParaRPr lang="en-US" dirty="0"/>
          </a:p>
        </p:txBody>
      </p:sp>
    </p:spTree>
    <p:extLst>
      <p:ext uri="{BB962C8B-B14F-4D97-AF65-F5344CB8AC3E}">
        <p14:creationId xmlns:p14="http://schemas.microsoft.com/office/powerpoint/2010/main" val="2259783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7038"/>
          </a:xfrm>
        </p:spPr>
        <p:txBody>
          <a:bodyPr>
            <a:normAutofit fontScale="90000"/>
          </a:bodyPr>
          <a:lstStyle/>
          <a:p>
            <a:r>
              <a:rPr lang="en-US" dirty="0" smtClean="0"/>
              <a:t/>
            </a:r>
            <a:br>
              <a:rPr lang="en-US" dirty="0" smtClean="0"/>
            </a:br>
            <a:r>
              <a:rPr lang="en-US" dirty="0" smtClean="0"/>
              <a:t>Task 2:  </a:t>
            </a:r>
            <a:br>
              <a:rPr lang="en-US" dirty="0" smtClean="0"/>
            </a:br>
            <a:r>
              <a:rPr lang="en-US" dirty="0" smtClean="0"/>
              <a:t>Instructing and Engaging Students in Learning</a:t>
            </a:r>
            <a:endParaRPr lang="en-US" dirty="0"/>
          </a:p>
        </p:txBody>
      </p:sp>
      <p:sp>
        <p:nvSpPr>
          <p:cNvPr id="3" name="Content Placeholder 2"/>
          <p:cNvSpPr>
            <a:spLocks noGrp="1"/>
          </p:cNvSpPr>
          <p:nvPr>
            <p:ph sz="quarter" idx="1"/>
          </p:nvPr>
        </p:nvSpPr>
        <p:spPr/>
        <p:txBody>
          <a:bodyPr/>
          <a:lstStyle/>
          <a:p>
            <a:r>
              <a:rPr lang="en-US" sz="2800" dirty="0" smtClean="0"/>
              <a:t>In Task 2, you will…</a:t>
            </a:r>
          </a:p>
          <a:p>
            <a:pPr lvl="1"/>
            <a:r>
              <a:rPr lang="en-US" sz="2600" dirty="0" smtClean="0"/>
              <a:t>Obtain required </a:t>
            </a:r>
            <a:r>
              <a:rPr lang="en-US" sz="2600" b="1" dirty="0" smtClean="0"/>
              <a:t>permissions for </a:t>
            </a:r>
            <a:r>
              <a:rPr lang="en-US" sz="2600" b="1" dirty="0" err="1" smtClean="0"/>
              <a:t>videorecording</a:t>
            </a:r>
            <a:r>
              <a:rPr lang="en-US" sz="2600" b="1" dirty="0" smtClean="0"/>
              <a:t> </a:t>
            </a:r>
            <a:r>
              <a:rPr lang="en-US" sz="2600" dirty="0" smtClean="0"/>
              <a:t>your students and any adults in the video</a:t>
            </a:r>
          </a:p>
          <a:p>
            <a:pPr lvl="1"/>
            <a:r>
              <a:rPr lang="en-US" sz="2600" b="1" dirty="0" smtClean="0"/>
              <a:t>Choose lessons from Task 1 </a:t>
            </a:r>
            <a:r>
              <a:rPr lang="en-US" sz="2600" dirty="0" smtClean="0"/>
              <a:t>to be </a:t>
            </a:r>
            <a:r>
              <a:rPr lang="en-US" sz="2600" dirty="0" err="1" smtClean="0"/>
              <a:t>videorecorded</a:t>
            </a:r>
            <a:endParaRPr lang="en-US" sz="2600" dirty="0"/>
          </a:p>
          <a:p>
            <a:pPr lvl="1"/>
            <a:r>
              <a:rPr lang="en-US" sz="2600" b="1" dirty="0" err="1" smtClean="0"/>
              <a:t>Videorecord</a:t>
            </a:r>
            <a:r>
              <a:rPr lang="en-US" sz="2600" b="1" dirty="0" smtClean="0"/>
              <a:t> your teaching </a:t>
            </a:r>
            <a:r>
              <a:rPr lang="en-US" sz="2600" dirty="0" smtClean="0"/>
              <a:t>and select 2 video clips (no more than 20 minutes total)</a:t>
            </a:r>
          </a:p>
          <a:p>
            <a:pPr lvl="1"/>
            <a:r>
              <a:rPr lang="en-US" sz="2600" dirty="0" smtClean="0"/>
              <a:t>Analyze your teaching and your students’ learning by responding to </a:t>
            </a:r>
            <a:r>
              <a:rPr lang="en-US" sz="2600" b="1" dirty="0" smtClean="0"/>
              <a:t>commentary prompts</a:t>
            </a:r>
          </a:p>
        </p:txBody>
      </p:sp>
    </p:spTree>
    <p:extLst>
      <p:ext uri="{BB962C8B-B14F-4D97-AF65-F5344CB8AC3E}">
        <p14:creationId xmlns:p14="http://schemas.microsoft.com/office/powerpoint/2010/main" val="2565065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2 Exemplar</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3018174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2061</TotalTime>
  <Words>593</Words>
  <Application>Microsoft Office PowerPoint</Application>
  <PresentationFormat>On-screen Show (4:3)</PresentationFormat>
  <Paragraphs>87</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EdTPA: Elementary Literacy</vt:lpstr>
      <vt:lpstr>The Big Picture</vt:lpstr>
      <vt:lpstr>Evidence Chart, Page 41</vt:lpstr>
      <vt:lpstr>Task 1:  Planning for Instruction and Assessment</vt:lpstr>
      <vt:lpstr>Central Focus</vt:lpstr>
      <vt:lpstr>Review Task 1 Exemplar</vt:lpstr>
      <vt:lpstr>Break Time!</vt:lpstr>
      <vt:lpstr> Task 2:   Instructing and Engaging Students in Learning</vt:lpstr>
      <vt:lpstr>Task 2 Exemplar</vt:lpstr>
      <vt:lpstr>Break Time!</vt:lpstr>
      <vt:lpstr>Task 3:  Assessing Student Learning</vt:lpstr>
      <vt:lpstr>Academic Language</vt:lpstr>
      <vt:lpstr>Task 3 Exemplar</vt:lpstr>
      <vt:lpstr>Handbook Review</vt:lpstr>
      <vt:lpstr>Rubric Level Progressions</vt:lpstr>
    </vt:vector>
  </TitlesOfParts>
  <Company>USD116</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EdTPA: Elementary Literacy</dc:title>
  <dc:creator>Alexis Jones</dc:creator>
  <cp:lastModifiedBy>McMurry, Sunny Olivia</cp:lastModifiedBy>
  <cp:revision>11</cp:revision>
  <dcterms:created xsi:type="dcterms:W3CDTF">2015-12-07T17:05:53Z</dcterms:created>
  <dcterms:modified xsi:type="dcterms:W3CDTF">2015-12-14T01:33:14Z</dcterms:modified>
</cp:coreProperties>
</file>