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FB5"/>
    <a:srgbClr val="0099CC"/>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3" autoAdjust="0"/>
    <p:restoredTop sz="94660"/>
  </p:normalViewPr>
  <p:slideViewPr>
    <p:cSldViewPr>
      <p:cViewPr varScale="1">
        <p:scale>
          <a:sx n="77" d="100"/>
          <a:sy n="77" d="100"/>
        </p:scale>
        <p:origin x="16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04800"/>
            <a:ext cx="8839200" cy="2209800"/>
          </a:xfrm>
        </p:spPr>
        <p:txBody>
          <a:bodyPr/>
          <a:lstStyle>
            <a:lvl1pPr algn="ct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267200" y="2628900"/>
            <a:ext cx="4724400" cy="2476500"/>
          </a:xfrm>
        </p:spPr>
        <p:txBody>
          <a:bodyPr anchor="ctr"/>
          <a:lstStyle>
            <a:lvl1pPr marL="0" indent="0" algn="ctr">
              <a:buFontTx/>
              <a:buNone/>
              <a:defRPr/>
            </a:lvl1pPr>
          </a:lstStyle>
          <a:p>
            <a:pPr lvl="0"/>
            <a:r>
              <a:rPr lang="en-US" noProof="0" smtClean="0"/>
              <a:t>Click to edit Master subtitle style</a:t>
            </a:r>
          </a:p>
        </p:txBody>
      </p:sp>
      <p:sp>
        <p:nvSpPr>
          <p:cNvPr id="3079" name="Rectangle 7"/>
          <p:cNvSpPr>
            <a:spLocks noGrp="1" noChangeArrowheads="1"/>
          </p:cNvSpPr>
          <p:nvPr>
            <p:ph type="dt" sz="half" idx="2"/>
          </p:nvPr>
        </p:nvSpPr>
        <p:spPr/>
        <p:txBody>
          <a:bodyPr/>
          <a:lstStyle>
            <a:lvl1pPr>
              <a:defRPr/>
            </a:lvl1pPr>
          </a:lstStyle>
          <a:p>
            <a:endParaRPr lang="en-US"/>
          </a:p>
        </p:txBody>
      </p:sp>
      <p:sp>
        <p:nvSpPr>
          <p:cNvPr id="3080" name="Rectangle 8"/>
          <p:cNvSpPr>
            <a:spLocks noGrp="1" noChangeArrowheads="1"/>
          </p:cNvSpPr>
          <p:nvPr>
            <p:ph type="ftr" sz="quarter" idx="3"/>
          </p:nvPr>
        </p:nvSpPr>
        <p:spPr/>
        <p:txBody>
          <a:bodyPr/>
          <a:lstStyle>
            <a:lvl1pPr>
              <a:defRPr/>
            </a:lvl1pPr>
          </a:lstStyle>
          <a:p>
            <a:endParaRPr lang="en-US"/>
          </a:p>
        </p:txBody>
      </p:sp>
      <p:sp>
        <p:nvSpPr>
          <p:cNvPr id="3081" name="Rectangle 9"/>
          <p:cNvSpPr>
            <a:spLocks noGrp="1" noChangeArrowheads="1"/>
          </p:cNvSpPr>
          <p:nvPr>
            <p:ph type="sldNum" sz="quarter" idx="4"/>
          </p:nvPr>
        </p:nvSpPr>
        <p:spPr/>
        <p:txBody>
          <a:bodyPr/>
          <a:lstStyle>
            <a:lvl1pPr>
              <a:defRPr/>
            </a:lvl1pPr>
          </a:lstStyle>
          <a:p>
            <a:fld id="{C44B5078-A760-467D-8577-3A1929FF8A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096D5-8AB5-4CF2-A614-6AB118C469CB}" type="slidenum">
              <a:rPr lang="en-US"/>
              <a:pPr/>
              <a:t>‹#›</a:t>
            </a:fld>
            <a:endParaRPr lang="en-US"/>
          </a:p>
        </p:txBody>
      </p:sp>
    </p:spTree>
    <p:extLst>
      <p:ext uri="{BB962C8B-B14F-4D97-AF65-F5344CB8AC3E}">
        <p14:creationId xmlns:p14="http://schemas.microsoft.com/office/powerpoint/2010/main" val="419979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FAE3A1-711E-4A02-897B-CCDE5F2CFBB2}" type="slidenum">
              <a:rPr lang="en-US"/>
              <a:pPr/>
              <a:t>‹#›</a:t>
            </a:fld>
            <a:endParaRPr lang="en-US"/>
          </a:p>
        </p:txBody>
      </p:sp>
    </p:spTree>
    <p:extLst>
      <p:ext uri="{BB962C8B-B14F-4D97-AF65-F5344CB8AC3E}">
        <p14:creationId xmlns:p14="http://schemas.microsoft.com/office/powerpoint/2010/main" val="252586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BC3B49-0FEF-4BCD-9EDA-87E0EB7CBB4D}" type="slidenum">
              <a:rPr lang="en-US"/>
              <a:pPr/>
              <a:t>‹#›</a:t>
            </a:fld>
            <a:endParaRPr lang="en-US"/>
          </a:p>
        </p:txBody>
      </p:sp>
    </p:spTree>
    <p:extLst>
      <p:ext uri="{BB962C8B-B14F-4D97-AF65-F5344CB8AC3E}">
        <p14:creationId xmlns:p14="http://schemas.microsoft.com/office/powerpoint/2010/main" val="347506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C68E75-7E6D-4C37-ACD8-9DC9AC65ADED}" type="slidenum">
              <a:rPr lang="en-US"/>
              <a:pPr/>
              <a:t>‹#›</a:t>
            </a:fld>
            <a:endParaRPr lang="en-US"/>
          </a:p>
        </p:txBody>
      </p:sp>
    </p:spTree>
    <p:extLst>
      <p:ext uri="{BB962C8B-B14F-4D97-AF65-F5344CB8AC3E}">
        <p14:creationId xmlns:p14="http://schemas.microsoft.com/office/powerpoint/2010/main" val="212630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1E7916-EFDA-4743-9306-CCF5122D1413}" type="slidenum">
              <a:rPr lang="en-US"/>
              <a:pPr/>
              <a:t>‹#›</a:t>
            </a:fld>
            <a:endParaRPr lang="en-US"/>
          </a:p>
        </p:txBody>
      </p:sp>
    </p:spTree>
    <p:extLst>
      <p:ext uri="{BB962C8B-B14F-4D97-AF65-F5344CB8AC3E}">
        <p14:creationId xmlns:p14="http://schemas.microsoft.com/office/powerpoint/2010/main" val="308354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CFFD01-A7ED-49F8-A312-968820733914}" type="slidenum">
              <a:rPr lang="en-US"/>
              <a:pPr/>
              <a:t>‹#›</a:t>
            </a:fld>
            <a:endParaRPr lang="en-US"/>
          </a:p>
        </p:txBody>
      </p:sp>
    </p:spTree>
    <p:extLst>
      <p:ext uri="{BB962C8B-B14F-4D97-AF65-F5344CB8AC3E}">
        <p14:creationId xmlns:p14="http://schemas.microsoft.com/office/powerpoint/2010/main" val="340530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77C31-853A-46A9-90D0-05FD689A0B59}" type="slidenum">
              <a:rPr lang="en-US"/>
              <a:pPr/>
              <a:t>‹#›</a:t>
            </a:fld>
            <a:endParaRPr lang="en-US"/>
          </a:p>
        </p:txBody>
      </p:sp>
    </p:spTree>
    <p:extLst>
      <p:ext uri="{BB962C8B-B14F-4D97-AF65-F5344CB8AC3E}">
        <p14:creationId xmlns:p14="http://schemas.microsoft.com/office/powerpoint/2010/main" val="224792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146B4A9-572E-4DA0-AA19-DCF3AE9D3A4B}" type="slidenum">
              <a:rPr lang="en-US"/>
              <a:pPr/>
              <a:t>‹#›</a:t>
            </a:fld>
            <a:endParaRPr lang="en-US"/>
          </a:p>
        </p:txBody>
      </p:sp>
    </p:spTree>
    <p:extLst>
      <p:ext uri="{BB962C8B-B14F-4D97-AF65-F5344CB8AC3E}">
        <p14:creationId xmlns:p14="http://schemas.microsoft.com/office/powerpoint/2010/main" val="360004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8F5BDC-B959-4A90-968C-74A88CD4BBD6}" type="slidenum">
              <a:rPr lang="en-US"/>
              <a:pPr/>
              <a:t>‹#›</a:t>
            </a:fld>
            <a:endParaRPr lang="en-US"/>
          </a:p>
        </p:txBody>
      </p:sp>
    </p:spTree>
    <p:extLst>
      <p:ext uri="{BB962C8B-B14F-4D97-AF65-F5344CB8AC3E}">
        <p14:creationId xmlns:p14="http://schemas.microsoft.com/office/powerpoint/2010/main" val="119858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90236C-64AD-4848-8651-344AAB03EFCE}" type="slidenum">
              <a:rPr lang="en-US"/>
              <a:pPr/>
              <a:t>‹#›</a:t>
            </a:fld>
            <a:endParaRPr lang="en-US"/>
          </a:p>
        </p:txBody>
      </p:sp>
    </p:spTree>
    <p:extLst>
      <p:ext uri="{BB962C8B-B14F-4D97-AF65-F5344CB8AC3E}">
        <p14:creationId xmlns:p14="http://schemas.microsoft.com/office/powerpoint/2010/main" val="324029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52400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63246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5" name="Rectangle 11"/>
          <p:cNvSpPr>
            <a:spLocks noGrp="1" noChangeArrowheads="1"/>
          </p:cNvSpPr>
          <p:nvPr>
            <p:ph type="ftr" sz="quarter" idx="3"/>
          </p:nvPr>
        </p:nvSpPr>
        <p:spPr bwMode="auto">
          <a:xfrm>
            <a:off x="3124200" y="63246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6" name="Rectangle 12"/>
          <p:cNvSpPr>
            <a:spLocks noGrp="1" noChangeArrowheads="1"/>
          </p:cNvSpPr>
          <p:nvPr>
            <p:ph type="sldNum" sz="quarter" idx="4"/>
          </p:nvPr>
        </p:nvSpPr>
        <p:spPr bwMode="auto">
          <a:xfrm>
            <a:off x="6858000" y="63246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D9BE81-591D-4EBD-9AB4-546559C1ED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ducation.illinois.edu/ci/oce" TargetMode="External"/><Relationship Id="rId1" Type="http://schemas.openxmlformats.org/officeDocument/2006/relationships/slideLayout" Target="../slideLayouts/slideLayout8.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linicalexp@education.illinois.edu" TargetMode="External"/><Relationship Id="rId1" Type="http://schemas.openxmlformats.org/officeDocument/2006/relationships/slideLayout" Target="../slideLayouts/slideLayout8.xml"/><Relationship Id="rId6" Type="http://schemas.openxmlformats.org/officeDocument/2006/relationships/hyperlink" Target="mailto:koerber@illinois.edu" TargetMode="External"/><Relationship Id="rId5" Type="http://schemas.openxmlformats.org/officeDocument/2006/relationships/hyperlink" Target="mailto:djayne@illinois.edu" TargetMode="Externa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 Observations for Supervisors</a:t>
            </a:r>
            <a:endParaRPr lang="en-US" dirty="0"/>
          </a:p>
        </p:txBody>
      </p:sp>
      <p:sp>
        <p:nvSpPr>
          <p:cNvPr id="3" name="Subtitle 2"/>
          <p:cNvSpPr>
            <a:spLocks noGrp="1"/>
          </p:cNvSpPr>
          <p:nvPr>
            <p:ph type="subTitle" idx="1"/>
          </p:nvPr>
        </p:nvSpPr>
        <p:spPr>
          <a:xfrm>
            <a:off x="4114800" y="2628900"/>
            <a:ext cx="5029200" cy="2857500"/>
          </a:xfrm>
        </p:spPr>
        <p:txBody>
          <a:bodyPr/>
          <a:lstStyle/>
          <a:p>
            <a:r>
              <a:rPr lang="en-US" dirty="0" smtClean="0"/>
              <a:t>Your guide to completing the electronic observation forms for the School and Community Experiences Office.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sp>
        <p:nvSpPr>
          <p:cNvPr id="9" name="TextBox 8"/>
          <p:cNvSpPr txBox="1"/>
          <p:nvPr/>
        </p:nvSpPr>
        <p:spPr>
          <a:xfrm>
            <a:off x="76200" y="6494621"/>
            <a:ext cx="1295400" cy="246221"/>
          </a:xfrm>
          <a:prstGeom prst="rect">
            <a:avLst/>
          </a:prstGeom>
          <a:noFill/>
        </p:spPr>
        <p:txBody>
          <a:bodyPr wrap="square" rtlCol="0">
            <a:spAutoFit/>
          </a:bodyPr>
          <a:lstStyle/>
          <a:p>
            <a:r>
              <a:rPr lang="en-US" sz="1000" dirty="0" smtClean="0"/>
              <a:t>Updated 1-9-15</a:t>
            </a:r>
            <a:endParaRPr lang="en-US" sz="1000" dirty="0"/>
          </a:p>
        </p:txBody>
      </p:sp>
    </p:spTree>
    <p:extLst>
      <p:ext uri="{BB962C8B-B14F-4D97-AF65-F5344CB8AC3E}">
        <p14:creationId xmlns:p14="http://schemas.microsoft.com/office/powerpoint/2010/main" val="117347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The Website:</a:t>
            </a:r>
            <a:endParaRPr lang="en-US" i="1" u="sng" dirty="0"/>
          </a:p>
        </p:txBody>
      </p:sp>
      <p:sp>
        <p:nvSpPr>
          <p:cNvPr id="4" name="Text Placeholder 3"/>
          <p:cNvSpPr>
            <a:spLocks noGrp="1"/>
          </p:cNvSpPr>
          <p:nvPr>
            <p:ph type="body" sz="half" idx="2"/>
          </p:nvPr>
        </p:nvSpPr>
        <p:spPr/>
        <p:txBody>
          <a:bodyPr/>
          <a:lstStyle/>
          <a:p>
            <a:r>
              <a:rPr lang="en-US" dirty="0" smtClean="0"/>
              <a:t>The School and Community  Experiences website is a very beneficial resource, so please bookmark it and check back often.</a:t>
            </a:r>
          </a:p>
          <a:p>
            <a:endParaRPr lang="en-US" dirty="0"/>
          </a:p>
          <a:p>
            <a:r>
              <a:rPr lang="en-US" dirty="0" smtClean="0">
                <a:hlinkClick r:id="rId2"/>
              </a:rPr>
              <a:t>http://education.illinois.edu/ci/oce</a:t>
            </a:r>
            <a:endParaRPr lang="en-US" dirty="0" smtClean="0"/>
          </a:p>
          <a:p>
            <a:endParaRPr lang="en-US" dirty="0"/>
          </a:p>
          <a:p>
            <a:r>
              <a:rPr lang="en-US" dirty="0" smtClean="0"/>
              <a:t>Are you a supervisor for the Early Childhood program? Elementary? Secondary?</a:t>
            </a:r>
          </a:p>
          <a:p>
            <a:endParaRPr lang="en-US" dirty="0"/>
          </a:p>
          <a:p>
            <a:r>
              <a:rPr lang="en-US" dirty="0" smtClean="0"/>
              <a:t>The information that will be most beneficial to you is found under the specific program you participate it.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pic>
        <p:nvPicPr>
          <p:cNvPr id="6" name="Content Placeholder 5" descr="School and Community Experiences | College of Education | U of I - Google Chrom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35769" y="575636"/>
            <a:ext cx="5698503" cy="5444164"/>
          </a:xfrm>
        </p:spPr>
      </p:pic>
    </p:spTree>
    <p:extLst>
      <p:ext uri="{BB962C8B-B14F-4D97-AF65-F5344CB8AC3E}">
        <p14:creationId xmlns:p14="http://schemas.microsoft.com/office/powerpoint/2010/main" val="184836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Supervisor Webpage:</a:t>
            </a:r>
            <a:endParaRPr lang="en-US" i="1" u="sng" dirty="0"/>
          </a:p>
        </p:txBody>
      </p:sp>
      <p:sp>
        <p:nvSpPr>
          <p:cNvPr id="4" name="Text Placeholder 3"/>
          <p:cNvSpPr>
            <a:spLocks noGrp="1"/>
          </p:cNvSpPr>
          <p:nvPr>
            <p:ph type="body" sz="half" idx="2"/>
          </p:nvPr>
        </p:nvSpPr>
        <p:spPr/>
        <p:txBody>
          <a:bodyPr/>
          <a:lstStyle/>
          <a:p>
            <a:r>
              <a:rPr lang="en-US" dirty="0" smtClean="0"/>
              <a:t>The two electronic observation forms that are used are the – </a:t>
            </a:r>
          </a:p>
          <a:p>
            <a:pPr marL="285750" indent="-285750">
              <a:buFont typeface="Arial" pitchFamily="34" charset="0"/>
              <a:buChar char="•"/>
            </a:pPr>
            <a:r>
              <a:rPr lang="en-US" dirty="0" smtClean="0"/>
              <a:t>Open-Ended Observation Form</a:t>
            </a:r>
          </a:p>
          <a:p>
            <a:r>
              <a:rPr lang="en-US" sz="1100" dirty="0" smtClean="0"/>
              <a:t>(editable/saveable </a:t>
            </a:r>
            <a:r>
              <a:rPr lang="en-US" sz="1100" dirty="0" err="1" smtClean="0"/>
              <a:t>pdf</a:t>
            </a:r>
            <a:r>
              <a:rPr lang="en-US" sz="1100" dirty="0" smtClean="0"/>
              <a:t>)</a:t>
            </a:r>
          </a:p>
          <a:p>
            <a:pPr marL="285750" indent="-285750">
              <a:buFont typeface="Arial" pitchFamily="34" charset="0"/>
              <a:buChar char="•"/>
            </a:pPr>
            <a:r>
              <a:rPr lang="en-US" dirty="0" smtClean="0"/>
              <a:t>Structured/Student Teaching Observation Form</a:t>
            </a:r>
          </a:p>
          <a:p>
            <a:r>
              <a:rPr lang="en-US" sz="1100" dirty="0" smtClean="0"/>
              <a:t>(selectively editable word doc)</a:t>
            </a:r>
          </a:p>
          <a:p>
            <a:endParaRPr lang="en-US" dirty="0" smtClean="0"/>
          </a:p>
          <a:p>
            <a:r>
              <a:rPr lang="en-US" dirty="0" smtClean="0"/>
              <a:t>Both electronic forms are located under Student Teaching Information, but they can also be found under Early Field Experience Information if they are used as they are under the Elementary Program.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sp>
        <p:nvSpPr>
          <p:cNvPr id="13" name="Rectangle 12"/>
          <p:cNvSpPr/>
          <p:nvPr/>
        </p:nvSpPr>
        <p:spPr>
          <a:xfrm>
            <a:off x="7924800" y="457200"/>
            <a:ext cx="609600" cy="3437464"/>
          </a:xfrm>
          <a:prstGeom prst="rect">
            <a:avLst/>
          </a:prstGeom>
          <a:solidFill>
            <a:schemeClr val="accent5">
              <a:lumMod val="75000"/>
            </a:schemeClr>
          </a:solidFill>
        </p:spPr>
        <p:txBody>
          <a:bodyPr vert="wordArtVert" wrap="square" lIns="91440" tIns="45720" rIns="91440" bIns="4572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152400"/>
            <a:ext cx="3638550"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61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The Open-Ended Form:</a:t>
            </a:r>
            <a:endParaRPr lang="en-US" i="1" u="sng" dirty="0"/>
          </a:p>
        </p:txBody>
      </p:sp>
      <p:sp>
        <p:nvSpPr>
          <p:cNvPr id="4" name="Text Placeholder 3"/>
          <p:cNvSpPr>
            <a:spLocks noGrp="1"/>
          </p:cNvSpPr>
          <p:nvPr>
            <p:ph type="body" sz="half" idx="2"/>
          </p:nvPr>
        </p:nvSpPr>
        <p:spPr/>
        <p:txBody>
          <a:bodyPr/>
          <a:lstStyle/>
          <a:p>
            <a:r>
              <a:rPr lang="en-US" dirty="0" smtClean="0"/>
              <a:t>Click the “Open-Ended Observation Form” link. Save the form to your desktop as a starting point.</a:t>
            </a:r>
          </a:p>
          <a:p>
            <a:endParaRPr lang="en-US" dirty="0"/>
          </a:p>
          <a:p>
            <a:r>
              <a:rPr lang="en-US" dirty="0" smtClean="0"/>
              <a:t>You will be able to edit the fields and save the data. </a:t>
            </a:r>
            <a:r>
              <a:rPr lang="en-US" dirty="0"/>
              <a:t>S</a:t>
            </a:r>
            <a:r>
              <a:rPr lang="en-US" dirty="0" smtClean="0"/>
              <a:t>CE requires you to name the document using a certain format and we will cover that in a few slides. </a:t>
            </a:r>
          </a:p>
          <a:p>
            <a:endParaRPr lang="en-US" dirty="0"/>
          </a:p>
          <a:p>
            <a:r>
              <a:rPr lang="en-US" dirty="0" smtClean="0"/>
              <a:t>Here is what the form looks like.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sp>
        <p:nvSpPr>
          <p:cNvPr id="8" name="Text Placeholder 3"/>
          <p:cNvSpPr txBox="1">
            <a:spLocks/>
          </p:cNvSpPr>
          <p:nvPr/>
        </p:nvSpPr>
        <p:spPr bwMode="auto">
          <a:xfrm>
            <a:off x="2209800" y="5029200"/>
            <a:ext cx="647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defRPr>
            </a:lvl2pPr>
            <a:lvl3pPr marL="914400" indent="0" algn="l" rtl="0" eaLnBrk="1" fontAlgn="base" hangingPunct="1">
              <a:spcBef>
                <a:spcPct val="20000"/>
              </a:spcBef>
              <a:spcAft>
                <a:spcPct val="0"/>
              </a:spcAft>
              <a:buNone/>
              <a:defRPr sz="1000">
                <a:solidFill>
                  <a:schemeClr val="tx1"/>
                </a:solidFill>
                <a:latin typeface="+mn-lt"/>
              </a:defRPr>
            </a:lvl3pPr>
            <a:lvl4pPr marL="1371600" indent="0" algn="l" rtl="0" eaLnBrk="1" fontAlgn="base" hangingPunct="1">
              <a:spcBef>
                <a:spcPct val="20000"/>
              </a:spcBef>
              <a:spcAft>
                <a:spcPct val="0"/>
              </a:spcAft>
              <a:buNone/>
              <a:defRPr sz="900">
                <a:solidFill>
                  <a:schemeClr val="tx1"/>
                </a:solidFill>
                <a:latin typeface="+mn-lt"/>
              </a:defRPr>
            </a:lvl4pPr>
            <a:lvl5pPr marL="1828800" indent="0" algn="l" rtl="0" eaLnBrk="1" fontAlgn="base" hangingPunct="1">
              <a:spcBef>
                <a:spcPct val="20000"/>
              </a:spcBef>
              <a:spcAft>
                <a:spcPct val="0"/>
              </a:spcAft>
              <a:buNone/>
              <a:defRPr sz="900">
                <a:solidFill>
                  <a:schemeClr val="tx1"/>
                </a:solidFill>
                <a:latin typeface="+mn-lt"/>
              </a:defRPr>
            </a:lvl5pPr>
            <a:lvl6pPr marL="2286000" indent="0" algn="l" rtl="0" eaLnBrk="1" fontAlgn="base" hangingPunct="1">
              <a:spcBef>
                <a:spcPct val="20000"/>
              </a:spcBef>
              <a:spcAft>
                <a:spcPct val="0"/>
              </a:spcAft>
              <a:buNone/>
              <a:defRPr sz="900">
                <a:solidFill>
                  <a:schemeClr val="tx1"/>
                </a:solidFill>
                <a:latin typeface="+mn-lt"/>
              </a:defRPr>
            </a:lvl6pPr>
            <a:lvl7pPr marL="2743200" indent="0" algn="l" rtl="0" eaLnBrk="1" fontAlgn="base" hangingPunct="1">
              <a:spcBef>
                <a:spcPct val="20000"/>
              </a:spcBef>
              <a:spcAft>
                <a:spcPct val="0"/>
              </a:spcAft>
              <a:buNone/>
              <a:defRPr sz="900">
                <a:solidFill>
                  <a:schemeClr val="tx1"/>
                </a:solidFill>
                <a:latin typeface="+mn-lt"/>
              </a:defRPr>
            </a:lvl7pPr>
            <a:lvl8pPr marL="3200400" indent="0" algn="l" rtl="0" eaLnBrk="1" fontAlgn="base" hangingPunct="1">
              <a:spcBef>
                <a:spcPct val="20000"/>
              </a:spcBef>
              <a:spcAft>
                <a:spcPct val="0"/>
              </a:spcAft>
              <a:buNone/>
              <a:defRPr sz="900">
                <a:solidFill>
                  <a:schemeClr val="tx1"/>
                </a:solidFill>
                <a:latin typeface="+mn-lt"/>
              </a:defRPr>
            </a:lvl8pPr>
            <a:lvl9pPr marL="3657600" indent="0" algn="l" rtl="0" eaLnBrk="1" fontAlgn="base" hangingPunct="1">
              <a:spcBef>
                <a:spcPct val="20000"/>
              </a:spcBef>
              <a:spcAft>
                <a:spcPct val="0"/>
              </a:spcAft>
              <a:buNone/>
              <a:defRPr sz="900">
                <a:solidFill>
                  <a:schemeClr val="tx1"/>
                </a:solidFill>
                <a:latin typeface="+mn-lt"/>
              </a:defRPr>
            </a:lvl9pPr>
          </a:lstStyle>
          <a:p>
            <a:r>
              <a:rPr lang="en-US" b="1" i="1" u="sng" dirty="0" smtClean="0"/>
              <a:t>MAC Users: </a:t>
            </a:r>
            <a:r>
              <a:rPr lang="en-US" i="1" dirty="0" smtClean="0"/>
              <a:t>When you open this document, please make sure in the top-left corner of your monitor it reads ADOBE READER! </a:t>
            </a:r>
            <a:endParaRPr lang="en-US" i="1" dirty="0"/>
          </a:p>
          <a:p>
            <a:r>
              <a:rPr lang="en-US" i="1" dirty="0" smtClean="0"/>
              <a:t>If it reads anything other than Adobe Reader, the form will not save correctly! Please contact our office as soon as possible to correct this issue before you start your observations. </a:t>
            </a:r>
            <a:endParaRPr lang="en-US"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382294"/>
            <a:ext cx="5111750" cy="3634624"/>
          </a:xfrm>
        </p:spPr>
      </p:pic>
    </p:spTree>
    <p:extLst>
      <p:ext uri="{BB962C8B-B14F-4D97-AF65-F5344CB8AC3E}">
        <p14:creationId xmlns:p14="http://schemas.microsoft.com/office/powerpoint/2010/main" val="111923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The Structured/ Student Teaching Form:</a:t>
            </a:r>
            <a:endParaRPr lang="en-US" i="1" u="sng" dirty="0"/>
          </a:p>
        </p:txBody>
      </p:sp>
      <p:sp>
        <p:nvSpPr>
          <p:cNvPr id="4" name="Text Placeholder 3"/>
          <p:cNvSpPr>
            <a:spLocks noGrp="1"/>
          </p:cNvSpPr>
          <p:nvPr>
            <p:ph type="body" sz="half" idx="2"/>
          </p:nvPr>
        </p:nvSpPr>
        <p:spPr>
          <a:xfrm>
            <a:off x="457200" y="1435100"/>
            <a:ext cx="3008313" cy="5041900"/>
          </a:xfrm>
        </p:spPr>
        <p:txBody>
          <a:bodyPr/>
          <a:lstStyle/>
          <a:p>
            <a:r>
              <a:rPr lang="en-US" dirty="0" smtClean="0"/>
              <a:t>This form is used for CI 406, </a:t>
            </a:r>
            <a:r>
              <a:rPr lang="en-US" dirty="0" err="1" smtClean="0"/>
              <a:t>EDPR</a:t>
            </a:r>
            <a:r>
              <a:rPr lang="en-US" dirty="0" smtClean="0"/>
              <a:t> 432 EC &amp; EL, and </a:t>
            </a:r>
            <a:r>
              <a:rPr lang="en-US" dirty="0" err="1" smtClean="0"/>
              <a:t>EDPR</a:t>
            </a:r>
            <a:r>
              <a:rPr lang="en-US" dirty="0" smtClean="0"/>
              <a:t> 442. Look for the (electronic version) tag.</a:t>
            </a:r>
          </a:p>
          <a:p>
            <a:endParaRPr lang="en-US" dirty="0" smtClean="0"/>
          </a:p>
          <a:p>
            <a:r>
              <a:rPr lang="en-US" dirty="0" smtClean="0"/>
              <a:t>Save it to your desktop as a starting point.</a:t>
            </a:r>
          </a:p>
          <a:p>
            <a:endParaRPr lang="en-US" dirty="0" smtClean="0"/>
          </a:p>
          <a:p>
            <a:r>
              <a:rPr lang="en-US" dirty="0" smtClean="0"/>
              <a:t>This doc is locked for limited editing, but you can add text in the heading, comments, etc. Also, you can change the ratings via a drop-down menu. The tab button can help you move quickly through the document. </a:t>
            </a:r>
          </a:p>
          <a:p>
            <a:pPr algn="r"/>
            <a:r>
              <a:rPr lang="en-US" dirty="0" smtClean="0"/>
              <a:t>* </a:t>
            </a:r>
            <a:r>
              <a:rPr lang="en-US" dirty="0" err="1" smtClean="0"/>
              <a:t>EDPR</a:t>
            </a:r>
            <a:r>
              <a:rPr lang="en-US" dirty="0" smtClean="0"/>
              <a:t> 432 Form:</a:t>
            </a:r>
          </a:p>
          <a:p>
            <a:pPr algn="r"/>
            <a:r>
              <a:rPr lang="en-US" dirty="0" smtClean="0"/>
              <a:t>The Program field</a:t>
            </a:r>
          </a:p>
          <a:p>
            <a:pPr algn="r"/>
            <a:r>
              <a:rPr lang="en-US" dirty="0" smtClean="0"/>
              <a:t>is a drop-down </a:t>
            </a:r>
          </a:p>
          <a:p>
            <a:pPr algn="r"/>
            <a:r>
              <a:rPr lang="en-US" dirty="0"/>
              <a:t>m</a:t>
            </a:r>
            <a:r>
              <a:rPr lang="en-US" dirty="0" smtClean="0"/>
              <a:t>enu, so select </a:t>
            </a:r>
          </a:p>
          <a:p>
            <a:pPr algn="r"/>
            <a:r>
              <a:rPr lang="en-US" dirty="0"/>
              <a:t>e</a:t>
            </a:r>
            <a:r>
              <a:rPr lang="en-US" dirty="0" smtClean="0"/>
              <a:t>ither Elementary</a:t>
            </a:r>
          </a:p>
          <a:p>
            <a:pPr algn="r"/>
            <a:r>
              <a:rPr lang="en-US" dirty="0"/>
              <a:t>o</a:t>
            </a:r>
            <a:r>
              <a:rPr lang="en-US" dirty="0" smtClean="0"/>
              <a:t>r Early Childhood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09" y="304800"/>
            <a:ext cx="5330753"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09" y="4311369"/>
            <a:ext cx="5330753" cy="16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10" y="2133600"/>
            <a:ext cx="5330752" cy="194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13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Saving the Form:</a:t>
            </a:r>
            <a:endParaRPr lang="en-US" i="1" u="sng" dirty="0"/>
          </a:p>
        </p:txBody>
      </p:sp>
      <p:sp>
        <p:nvSpPr>
          <p:cNvPr id="4" name="Text Placeholder 3"/>
          <p:cNvSpPr>
            <a:spLocks noGrp="1"/>
          </p:cNvSpPr>
          <p:nvPr>
            <p:ph type="body" sz="half" idx="2"/>
          </p:nvPr>
        </p:nvSpPr>
        <p:spPr>
          <a:xfrm>
            <a:off x="457200" y="1435100"/>
            <a:ext cx="3008313" cy="5041900"/>
          </a:xfrm>
        </p:spPr>
        <p:txBody>
          <a:bodyPr/>
          <a:lstStyle/>
          <a:p>
            <a:r>
              <a:rPr lang="en-US" dirty="0" smtClean="0"/>
              <a:t>The most common method of saving a .doc and a .</a:t>
            </a:r>
            <a:r>
              <a:rPr lang="en-US" dirty="0" err="1" smtClean="0"/>
              <a:t>pdf</a:t>
            </a:r>
            <a:r>
              <a:rPr lang="en-US" dirty="0" smtClean="0"/>
              <a:t> is to click on the File tab and Save As.</a:t>
            </a:r>
          </a:p>
          <a:p>
            <a:endParaRPr lang="en-US" dirty="0"/>
          </a:p>
          <a:p>
            <a:r>
              <a:rPr lang="en-US" dirty="0" smtClean="0"/>
              <a:t>This allows you to choose where to save the file and how to name it. </a:t>
            </a:r>
          </a:p>
          <a:p>
            <a:endParaRPr lang="en-US" dirty="0"/>
          </a:p>
          <a:p>
            <a:r>
              <a:rPr lang="en-US" dirty="0" smtClean="0"/>
              <a:t>How you name these </a:t>
            </a:r>
            <a:r>
              <a:rPr lang="en-US" smtClean="0"/>
              <a:t>documents are </a:t>
            </a:r>
            <a:r>
              <a:rPr lang="en-US" dirty="0" smtClean="0"/>
              <a:t>very important so please make sure you use the same name and spelling every time. Otherwise, the filing system will be incorrect. </a:t>
            </a:r>
          </a:p>
          <a:p>
            <a:endParaRPr lang="en-US" dirty="0" smtClean="0"/>
          </a:p>
          <a:p>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pic>
        <p:nvPicPr>
          <p:cNvPr id="1028" name="Picture 4" descr="C:\Users\hmarshal\AppData\Local\Microsoft\Windows\Temporary Internet Files\Content.IE5\HNO5TKTP\MC900326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743200"/>
            <a:ext cx="3660631" cy="1622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00600" y="1828800"/>
            <a:ext cx="3159839" cy="307777"/>
          </a:xfrm>
          <a:prstGeom prst="rect">
            <a:avLst/>
          </a:prstGeom>
        </p:spPr>
        <p:txBody>
          <a:bodyPr wrap="none">
            <a:spAutoFit/>
          </a:bodyPr>
          <a:lstStyle/>
          <a:p>
            <a:pPr lvl="0">
              <a:spcBef>
                <a:spcPct val="20000"/>
              </a:spcBef>
            </a:pPr>
            <a:r>
              <a:rPr lang="en-US" sz="1400" kern="0" dirty="0">
                <a:solidFill>
                  <a:srgbClr val="000000"/>
                </a:solidFill>
                <a:latin typeface="Arial"/>
              </a:rPr>
              <a:t>It’s no fun looking for misplaced files! </a:t>
            </a:r>
          </a:p>
        </p:txBody>
      </p:sp>
    </p:spTree>
    <p:extLst>
      <p:ext uri="{BB962C8B-B14F-4D97-AF65-F5344CB8AC3E}">
        <p14:creationId xmlns:p14="http://schemas.microsoft.com/office/powerpoint/2010/main" val="551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3301"/>
                            </p:stCondLst>
                            <p:childTnLst>
                              <p:par>
                                <p:cTn id="8" presetID="45" presetClass="entr" presetSubtype="0" fill="hold" nodeType="afterEffect">
                                  <p:stCondLst>
                                    <p:cond delay="50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anim calcmode="lin" valueType="num">
                                      <p:cBhvr>
                                        <p:cTn id="11" dur="2000" fill="hold"/>
                                        <p:tgtEl>
                                          <p:spTgt spid="1028"/>
                                        </p:tgtEl>
                                        <p:attrNameLst>
                                          <p:attrName>ppt_w</p:attrName>
                                        </p:attrNameLst>
                                      </p:cBhvr>
                                      <p:tavLst>
                                        <p:tav tm="0" fmla="#ppt_w*sin(2.5*pi*$)">
                                          <p:val>
                                            <p:fltVal val="0"/>
                                          </p:val>
                                        </p:tav>
                                        <p:tav tm="100000">
                                          <p:val>
                                            <p:fltVal val="1"/>
                                          </p:val>
                                        </p:tav>
                                      </p:tavLst>
                                    </p:anim>
                                    <p:anim calcmode="lin" valueType="num">
                                      <p:cBhvr>
                                        <p:cTn id="12"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Naming the Form:</a:t>
            </a:r>
            <a:endParaRPr lang="en-US" i="1" u="sng" dirty="0"/>
          </a:p>
        </p:txBody>
      </p:sp>
      <p:sp>
        <p:nvSpPr>
          <p:cNvPr id="4" name="Text Placeholder 3"/>
          <p:cNvSpPr>
            <a:spLocks noGrp="1"/>
          </p:cNvSpPr>
          <p:nvPr>
            <p:ph type="body" sz="half" idx="2"/>
          </p:nvPr>
        </p:nvSpPr>
        <p:spPr>
          <a:xfrm>
            <a:off x="457200" y="1435100"/>
            <a:ext cx="3008313" cy="5041900"/>
          </a:xfrm>
        </p:spPr>
        <p:txBody>
          <a:bodyPr/>
          <a:lstStyle/>
          <a:p>
            <a:r>
              <a:rPr lang="en-US" dirty="0" smtClean="0"/>
              <a:t>Please use the appropriate naming format for your supervisory role!</a:t>
            </a:r>
          </a:p>
          <a:p>
            <a:endParaRPr lang="en-US" dirty="0"/>
          </a:p>
          <a:p>
            <a:r>
              <a:rPr lang="en-US" u="sng" dirty="0" smtClean="0"/>
              <a:t>Naming Theme Explained:</a:t>
            </a:r>
          </a:p>
          <a:p>
            <a:pPr marL="285750" indent="-285750">
              <a:buFont typeface="Arial" pitchFamily="34" charset="0"/>
              <a:buChar char="•"/>
            </a:pPr>
            <a:r>
              <a:rPr lang="en-US" dirty="0" smtClean="0"/>
              <a:t>The first number is the clinical course number for the U of I</a:t>
            </a:r>
          </a:p>
          <a:p>
            <a:pPr marL="285750" indent="-285750">
              <a:buFont typeface="Arial" pitchFamily="34" charset="0"/>
              <a:buChar char="•"/>
            </a:pPr>
            <a:r>
              <a:rPr lang="en-US" dirty="0" smtClean="0"/>
              <a:t>OF stands for Observation Form</a:t>
            </a:r>
          </a:p>
          <a:p>
            <a:pPr marL="285750" indent="-285750">
              <a:buFont typeface="Arial" pitchFamily="34" charset="0"/>
              <a:buChar char="•"/>
            </a:pPr>
            <a:r>
              <a:rPr lang="en-US" dirty="0" smtClean="0"/>
              <a:t>Student Last name, then Student First Name</a:t>
            </a:r>
          </a:p>
          <a:p>
            <a:pPr marL="285750" indent="-285750">
              <a:buFont typeface="Arial" pitchFamily="34" charset="0"/>
              <a:buChar char="•"/>
            </a:pPr>
            <a:r>
              <a:rPr lang="en-US" dirty="0" smtClean="0"/>
              <a:t>Supervisor Last name for ID</a:t>
            </a:r>
          </a:p>
          <a:p>
            <a:pPr marL="285750" indent="-285750">
              <a:buFont typeface="Arial" pitchFamily="34" charset="0"/>
              <a:buChar char="•"/>
            </a:pPr>
            <a:r>
              <a:rPr lang="en-US" dirty="0" smtClean="0"/>
              <a:t>Date of the observation</a:t>
            </a:r>
          </a:p>
          <a:p>
            <a:pPr marL="285750" indent="-285750">
              <a:buFont typeface="Arial" pitchFamily="34" charset="0"/>
              <a:buChar char="•"/>
            </a:pPr>
            <a:r>
              <a:rPr lang="en-US" dirty="0" smtClean="0"/>
              <a:t>Number of times observed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sp>
        <p:nvSpPr>
          <p:cNvPr id="3" name="Content Placeholder 2"/>
          <p:cNvSpPr>
            <a:spLocks noGrp="1"/>
          </p:cNvSpPr>
          <p:nvPr>
            <p:ph idx="1"/>
          </p:nvPr>
        </p:nvSpPr>
        <p:spPr>
          <a:xfrm>
            <a:off x="3575050" y="273050"/>
            <a:ext cx="5111750" cy="5975350"/>
          </a:xfrm>
        </p:spPr>
        <p:txBody>
          <a:bodyPr/>
          <a:lstStyle/>
          <a:p>
            <a:pPr marL="0" indent="0">
              <a:buNone/>
            </a:pPr>
            <a:r>
              <a:rPr lang="en-US" sz="2000" u="sng" dirty="0" smtClean="0"/>
              <a:t>CI 406 Supervisors:</a:t>
            </a:r>
          </a:p>
          <a:p>
            <a:pPr marL="400050" lvl="1" indent="0">
              <a:buNone/>
            </a:pPr>
            <a:r>
              <a:rPr lang="en-US" sz="1600" dirty="0" smtClean="0"/>
              <a:t>406 OF – Marshall, Hallie Hillman 1-31-13 #1</a:t>
            </a:r>
          </a:p>
          <a:p>
            <a:pPr marL="400050" lvl="1" indent="0">
              <a:buNone/>
            </a:pPr>
            <a:r>
              <a:rPr lang="en-US" sz="1600" dirty="0" smtClean="0"/>
              <a:t>406 OF – Marshall, Hallie Hillman 2-15-13 #2</a:t>
            </a:r>
          </a:p>
          <a:p>
            <a:pPr marL="400050" lvl="1" indent="0">
              <a:buNone/>
            </a:pPr>
            <a:endParaRPr lang="en-US" sz="1600" dirty="0"/>
          </a:p>
          <a:p>
            <a:pPr marL="0" indent="0">
              <a:buNone/>
            </a:pPr>
            <a:r>
              <a:rPr lang="en-US" sz="2000" u="sng" dirty="0" err="1" smtClean="0"/>
              <a:t>EDPR</a:t>
            </a:r>
            <a:r>
              <a:rPr lang="en-US" sz="2000" u="sng" dirty="0" smtClean="0"/>
              <a:t> 432 EC Supervisors:</a:t>
            </a:r>
          </a:p>
          <a:p>
            <a:pPr marL="400050" lvl="1" indent="0">
              <a:buNone/>
            </a:pPr>
            <a:r>
              <a:rPr lang="en-US" sz="1600" dirty="0" smtClean="0"/>
              <a:t>432 EC OF – Marshall, Hallie Hillman 1-31-13 #1</a:t>
            </a:r>
          </a:p>
          <a:p>
            <a:pPr marL="400050" lvl="1" indent="0">
              <a:buNone/>
            </a:pPr>
            <a:r>
              <a:rPr lang="en-US" sz="1600" dirty="0" smtClean="0"/>
              <a:t>432 EC OF – Marshall, Hallie Hillman 2-15-13 #2</a:t>
            </a:r>
          </a:p>
          <a:p>
            <a:pPr marL="400050" lvl="1" indent="0">
              <a:buNone/>
            </a:pPr>
            <a:endParaRPr lang="en-US" sz="1600" dirty="0"/>
          </a:p>
          <a:p>
            <a:pPr marL="0" indent="0">
              <a:buNone/>
            </a:pPr>
            <a:r>
              <a:rPr lang="en-US" sz="2000" u="sng" dirty="0" err="1" smtClean="0"/>
              <a:t>EDPR</a:t>
            </a:r>
            <a:r>
              <a:rPr lang="en-US" sz="2000" u="sng" dirty="0" smtClean="0"/>
              <a:t> 432 EL Supervisors:</a:t>
            </a:r>
          </a:p>
          <a:p>
            <a:pPr marL="400050" lvl="1" indent="0">
              <a:buNone/>
            </a:pPr>
            <a:r>
              <a:rPr lang="en-US" sz="1600" dirty="0" smtClean="0"/>
              <a:t>432 EL OF – Marshall, Hallie Hillman 1-31-13 #1</a:t>
            </a:r>
          </a:p>
          <a:p>
            <a:pPr marL="400050" lvl="1" indent="0">
              <a:buNone/>
            </a:pPr>
            <a:r>
              <a:rPr lang="en-US" sz="1600" dirty="0" smtClean="0"/>
              <a:t>432 EL OF – Marshall, Hallie Hillman 2-15-13 #2</a:t>
            </a:r>
          </a:p>
          <a:p>
            <a:pPr marL="400050" lvl="1" indent="0">
              <a:buNone/>
            </a:pPr>
            <a:endParaRPr lang="en-US" sz="1600" dirty="0"/>
          </a:p>
          <a:p>
            <a:pPr marL="0" indent="0">
              <a:buNone/>
            </a:pPr>
            <a:r>
              <a:rPr lang="en-US" sz="2000" u="sng" dirty="0" err="1" smtClean="0"/>
              <a:t>EDPR</a:t>
            </a:r>
            <a:r>
              <a:rPr lang="en-US" sz="2000" u="sng" dirty="0" smtClean="0"/>
              <a:t> 442 Supervisors:</a:t>
            </a:r>
          </a:p>
          <a:p>
            <a:pPr marL="400050" lvl="1" indent="0">
              <a:buNone/>
            </a:pPr>
            <a:r>
              <a:rPr lang="en-US" sz="1600" dirty="0" smtClean="0"/>
              <a:t>442 OF – Marshall, Hallie Hillman 1-31-13 #1</a:t>
            </a:r>
          </a:p>
          <a:p>
            <a:pPr marL="400050" lvl="1" indent="0">
              <a:buNone/>
            </a:pPr>
            <a:r>
              <a:rPr lang="en-US" sz="1600" dirty="0" smtClean="0"/>
              <a:t>442 OF – Marshall, Hallie Hillman 2-15-13 #2</a:t>
            </a:r>
            <a:endParaRPr lang="en-US" sz="1600" dirty="0"/>
          </a:p>
          <a:p>
            <a:pPr marL="0" indent="0">
              <a:buNone/>
            </a:pPr>
            <a:endParaRPr lang="en-US" sz="1800" dirty="0" smtClean="0"/>
          </a:p>
          <a:p>
            <a:pPr marL="0" indent="0">
              <a:buNone/>
            </a:pPr>
            <a:r>
              <a:rPr lang="en-US" sz="1800" dirty="0" smtClean="0"/>
              <a:t>IF an open-ended &amp; a structured form are used during the same observation, add an A &amp; a B after the last number. i.e. #1A, #1B</a:t>
            </a:r>
          </a:p>
        </p:txBody>
      </p:sp>
    </p:spTree>
    <p:extLst>
      <p:ext uri="{BB962C8B-B14F-4D97-AF65-F5344CB8AC3E}">
        <p14:creationId xmlns:p14="http://schemas.microsoft.com/office/powerpoint/2010/main" val="214562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Sending the Form:</a:t>
            </a:r>
            <a:endParaRPr lang="en-US" i="1" u="sng" dirty="0"/>
          </a:p>
        </p:txBody>
      </p:sp>
      <p:sp>
        <p:nvSpPr>
          <p:cNvPr id="4" name="Text Placeholder 3"/>
          <p:cNvSpPr>
            <a:spLocks noGrp="1"/>
          </p:cNvSpPr>
          <p:nvPr>
            <p:ph type="body" sz="half" idx="2"/>
          </p:nvPr>
        </p:nvSpPr>
        <p:spPr>
          <a:xfrm>
            <a:off x="457200" y="1435100"/>
            <a:ext cx="3008313" cy="5041900"/>
          </a:xfrm>
        </p:spPr>
        <p:txBody>
          <a:bodyPr/>
          <a:lstStyle/>
          <a:p>
            <a:r>
              <a:rPr lang="en-US" dirty="0" smtClean="0"/>
              <a:t>Once the form is complete and saved correctly, please send it to the appropriate recipients.</a:t>
            </a:r>
          </a:p>
          <a:p>
            <a:endParaRPr lang="en-US" dirty="0"/>
          </a:p>
          <a:p>
            <a:r>
              <a:rPr lang="en-US" dirty="0" smtClean="0"/>
              <a:t>Send it to the student, the cooperating teacher, and to SCE.</a:t>
            </a:r>
          </a:p>
          <a:p>
            <a:r>
              <a:rPr lang="en-US" dirty="0" smtClean="0"/>
              <a:t>(</a:t>
            </a:r>
            <a:r>
              <a:rPr lang="en-US" dirty="0" smtClean="0">
                <a:hlinkClick r:id="rId2"/>
              </a:rPr>
              <a:t>schoolcommunityexp@education.illinois.edu</a:t>
            </a:r>
            <a:r>
              <a:rPr lang="en-US" dirty="0" smtClean="0"/>
              <a:t>) </a:t>
            </a:r>
          </a:p>
          <a:p>
            <a:endParaRPr lang="en-US" dirty="0"/>
          </a:p>
          <a:p>
            <a:r>
              <a:rPr lang="en-US" dirty="0" smtClean="0"/>
              <a:t>It is recommended you keep a record of when and which forms you have sent for reference and accountability.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248400"/>
            <a:ext cx="3014472" cy="457200"/>
          </a:xfrm>
          <a:prstGeom prst="rect">
            <a:avLst/>
          </a:prstGeom>
        </p:spPr>
      </p:pic>
      <p:pic>
        <p:nvPicPr>
          <p:cNvPr id="62466" name="Picture 2" descr="C:\Users\hmarshal\AppData\Local\Microsoft\Windows\Temporary Internet Files\Content.IE5\VFFURNYX\MC900440454[1].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733800"/>
            <a:ext cx="1412875"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36084" y="304800"/>
            <a:ext cx="399340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Questions?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3886200" y="1676400"/>
            <a:ext cx="4875918" cy="2554545"/>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Email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Denise </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t>
            </a:r>
            <a:endPar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5"/>
              </a:rPr>
              <a:t>djayne@illinois.edu</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Sunny at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6"/>
              </a:rPr>
              <a:t>koerber@illinois.edu</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2862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graphy globe design template">
  <a:themeElements>
    <a:clrScheme name="">
      <a:dk1>
        <a:srgbClr val="000000"/>
      </a:dk1>
      <a:lt1>
        <a:srgbClr val="B2B2B2"/>
      </a:lt1>
      <a:dk2>
        <a:srgbClr val="336699"/>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808080"/>
        </a:dk1>
        <a:lt1>
          <a:srgbClr val="FFFFFF"/>
        </a:lt1>
        <a:dk2>
          <a:srgbClr val="B2B2B2"/>
        </a:dk2>
        <a:lt2>
          <a:srgbClr val="0000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Geography globe design template</Template>
  <TotalTime>230</TotalTime>
  <Words>723</Words>
  <Application>Microsoft Office PowerPoint</Application>
  <PresentationFormat>On-screen Show (4:3)</PresentationFormat>
  <Paragraphs>86</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Geography globe design template</vt:lpstr>
      <vt:lpstr>Electronic Observations for Supervisors</vt:lpstr>
      <vt:lpstr>The Website:</vt:lpstr>
      <vt:lpstr>Supervisor Webpage:</vt:lpstr>
      <vt:lpstr>The Open-Ended Form:</vt:lpstr>
      <vt:lpstr>The Structured/ Student Teaching Form:</vt:lpstr>
      <vt:lpstr>Saving the Form:</vt:lpstr>
      <vt:lpstr>Naming the Form:</vt:lpstr>
      <vt:lpstr>Sending the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Observations for Supervisors</dc:title>
  <dc:creator>Hallie</dc:creator>
  <cp:lastModifiedBy>Jayne, Denise Marie</cp:lastModifiedBy>
  <cp:revision>28</cp:revision>
  <dcterms:created xsi:type="dcterms:W3CDTF">2012-10-30T21:17:18Z</dcterms:created>
  <dcterms:modified xsi:type="dcterms:W3CDTF">2018-11-13T16:06:36Z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TC102885651033</vt:lpwstr>
  </property>
</Properties>
</file>