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33C7A3-CDC8-47D8-97A5-12E456F37895}" v="6" dt="2019-10-29T12:50:07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2534C06-005C-43B9-A90B-4F5C9FC33327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2868923-19F6-470E-ADF5-B34B27B64D7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te.illinois.edu/" TargetMode="External"/><Relationship Id="rId2" Type="http://schemas.openxmlformats.org/officeDocument/2006/relationships/hyperlink" Target="http://education.illinois.edu/s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ce@education.Illinois.edu" TargetMode="External"/><Relationship Id="rId4" Type="http://schemas.openxmlformats.org/officeDocument/2006/relationships/hyperlink" Target="http://learn.illinois.ed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ducation.illinois.edu/sce/secondary-program/student-inform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ce@education.Illinois.edu" TargetMode="External"/><Relationship Id="rId2" Type="http://schemas.openxmlformats.org/officeDocument/2006/relationships/hyperlink" Target="https://education.illinois.edu/docs/default-source/school-and-community-experiences/ci-401-clinical-observation-form.pdf?sfvrsn=b4738bd6_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April 8, 2021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403 orientation</a:t>
            </a:r>
            <a:br>
              <a:rPr lang="en-US" dirty="0"/>
            </a:br>
            <a:r>
              <a:rPr lang="en-US" dirty="0"/>
              <a:t>Fall 2021</a:t>
            </a:r>
          </a:p>
        </p:txBody>
      </p:sp>
    </p:spTree>
    <p:extLst>
      <p:ext uri="{BB962C8B-B14F-4D97-AF65-F5344CB8AC3E}">
        <p14:creationId xmlns:p14="http://schemas.microsoft.com/office/powerpoint/2010/main" val="4176091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likely receive your fall placement letters by late April</a:t>
            </a:r>
          </a:p>
          <a:p>
            <a:pPr lvl="1"/>
            <a:r>
              <a:rPr lang="en-US" dirty="0"/>
              <a:t>Make contact with your cooperating teacher</a:t>
            </a:r>
          </a:p>
          <a:p>
            <a:pPr lvl="1"/>
            <a:r>
              <a:rPr lang="en-US" dirty="0"/>
              <a:t>Try to plan a visit before the end of the semester</a:t>
            </a:r>
          </a:p>
          <a:p>
            <a:pPr lvl="1"/>
            <a:r>
              <a:rPr lang="en-US" dirty="0"/>
              <a:t>Get a background check before you leave for summer</a:t>
            </a:r>
          </a:p>
          <a:p>
            <a:r>
              <a:rPr lang="en-US" dirty="0"/>
              <a:t>REVIEW THE MATERIALS FOR CI 403 ON THE SCE WEBSITE</a:t>
            </a:r>
          </a:p>
          <a:p>
            <a:r>
              <a:rPr lang="en-US" dirty="0"/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QUESTIONS/COMMENTS/ ANNOUNCEMENTS</a:t>
            </a:r>
          </a:p>
        </p:txBody>
      </p:sp>
    </p:spTree>
    <p:extLst>
      <p:ext uri="{BB962C8B-B14F-4D97-AF65-F5344CB8AC3E}">
        <p14:creationId xmlns:p14="http://schemas.microsoft.com/office/powerpoint/2010/main" val="382447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Welcome and updates</a:t>
            </a:r>
          </a:p>
          <a:p>
            <a:r>
              <a:rPr lang="en-US" dirty="0"/>
              <a:t>Supervisor Panel</a:t>
            </a:r>
          </a:p>
          <a:p>
            <a:r>
              <a:rPr lang="en-US" dirty="0"/>
              <a:t>Teaching performance activity</a:t>
            </a:r>
          </a:p>
          <a:p>
            <a:r>
              <a:rPr lang="en-US" dirty="0"/>
              <a:t>An introduction to the </a:t>
            </a:r>
            <a:r>
              <a:rPr lang="en-US" dirty="0" err="1"/>
              <a:t>edTPA</a:t>
            </a:r>
            <a:endParaRPr lang="en-US" dirty="0"/>
          </a:p>
          <a:p>
            <a:r>
              <a:rPr lang="en-US" dirty="0"/>
              <a:t>CI 401 reminders</a:t>
            </a:r>
          </a:p>
          <a:p>
            <a:r>
              <a:rPr lang="en-US" dirty="0"/>
              <a:t>Student teaching—Spring 2022 (updates)</a:t>
            </a:r>
          </a:p>
          <a:p>
            <a:r>
              <a:rPr lang="en-US" dirty="0"/>
              <a:t>Questions/comments/announcements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406692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Cara </a:t>
            </a:r>
            <a:r>
              <a:rPr lang="en-US" dirty="0" err="1"/>
              <a:t>Gutzmer</a:t>
            </a:r>
            <a:r>
              <a:rPr lang="en-US" dirty="0"/>
              <a:t>, Ph.D., Director of School and Community Experiences</a:t>
            </a:r>
          </a:p>
          <a:p>
            <a:r>
              <a:rPr lang="en-US" dirty="0"/>
              <a:t>Helpful resources:</a:t>
            </a:r>
          </a:p>
          <a:p>
            <a:pPr lvl="1"/>
            <a:r>
              <a:rPr lang="en-US" dirty="0"/>
              <a:t>Websites:</a:t>
            </a:r>
          </a:p>
          <a:p>
            <a:pPr lvl="2"/>
            <a:r>
              <a:rPr lang="en-US" dirty="0">
                <a:hlinkClick r:id="rId2"/>
              </a:rPr>
              <a:t>http://education.illinois.edu/sce</a:t>
            </a:r>
            <a:r>
              <a:rPr lang="en-US" dirty="0"/>
              <a:t> (School and Community Experiences</a:t>
            </a:r>
          </a:p>
          <a:p>
            <a:pPr lvl="2"/>
            <a:r>
              <a:rPr lang="en-US" dirty="0">
                <a:hlinkClick r:id="rId3"/>
              </a:rPr>
              <a:t>http://www.cote.illinois.edu</a:t>
            </a:r>
            <a:r>
              <a:rPr lang="en-US" dirty="0"/>
              <a:t> (Council on Teacher Education)</a:t>
            </a:r>
          </a:p>
          <a:p>
            <a:pPr lvl="2"/>
            <a:r>
              <a:rPr lang="en-US" dirty="0">
                <a:hlinkClick r:id="rId4"/>
              </a:rPr>
              <a:t>http://learn.illinois.edu</a:t>
            </a:r>
            <a:r>
              <a:rPr lang="en-US" dirty="0"/>
              <a:t> (Moodle—EDPR 203)</a:t>
            </a:r>
          </a:p>
          <a:p>
            <a:pPr lvl="2"/>
            <a:r>
              <a:rPr lang="en-US" dirty="0">
                <a:hlinkClick r:id="rId5"/>
              </a:rPr>
              <a:t>sce@education.Illinois.edu</a:t>
            </a:r>
            <a:r>
              <a:rPr lang="en-US" dirty="0"/>
              <a:t> (email to contact our office)</a:t>
            </a:r>
          </a:p>
          <a:p>
            <a:pPr lvl="1"/>
            <a:r>
              <a:rPr lang="en-US" dirty="0"/>
              <a:t>Staff:</a:t>
            </a:r>
          </a:p>
          <a:p>
            <a:pPr lvl="2"/>
            <a:r>
              <a:rPr lang="en-US" dirty="0"/>
              <a:t>Sue Talbott, Clinical Experiences Specialist, SCE</a:t>
            </a:r>
          </a:p>
          <a:p>
            <a:pPr lvl="2"/>
            <a:r>
              <a:rPr lang="en-US" dirty="0"/>
              <a:t>Danielle </a:t>
            </a:r>
            <a:r>
              <a:rPr lang="en-US" dirty="0" err="1"/>
              <a:t>Galardy</a:t>
            </a:r>
            <a:r>
              <a:rPr lang="en-US" dirty="0"/>
              <a:t>, Office Manager, SCE</a:t>
            </a:r>
          </a:p>
          <a:p>
            <a:pPr lvl="2"/>
            <a:r>
              <a:rPr lang="en-US" dirty="0"/>
              <a:t>Brenda Clevenger Evans and Robin Craig, Licensure officers, </a:t>
            </a:r>
            <a:r>
              <a:rPr lang="en-US" dirty="0" err="1"/>
              <a:t>CoTE</a:t>
            </a:r>
            <a:endParaRPr lang="en-US" dirty="0"/>
          </a:p>
          <a:p>
            <a:pPr lvl="2"/>
            <a:r>
              <a:rPr lang="en-US" dirty="0"/>
              <a:t>Academic advisors (Amanda </a:t>
            </a:r>
            <a:r>
              <a:rPr lang="en-US" dirty="0" err="1"/>
              <a:t>Heinsman</a:t>
            </a:r>
            <a:r>
              <a:rPr lang="en-US" dirty="0"/>
              <a:t>, secondary; Michelle Ellis, middle grades)</a:t>
            </a:r>
          </a:p>
          <a:p>
            <a:pPr lvl="2"/>
            <a:r>
              <a:rPr lang="en-US" dirty="0"/>
              <a:t>Secondary Program Coordinator, Barbara Hug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and updates</a:t>
            </a:r>
          </a:p>
        </p:txBody>
      </p:sp>
    </p:spTree>
    <p:extLst>
      <p:ext uri="{BB962C8B-B14F-4D97-AF65-F5344CB8AC3E}">
        <p14:creationId xmlns:p14="http://schemas.microsoft.com/office/powerpoint/2010/main" val="137511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Course</a:t>
            </a:r>
          </a:p>
          <a:p>
            <a:pPr lvl="1"/>
            <a:r>
              <a:rPr lang="en-US" dirty="0"/>
              <a:t>Tuesdays, from 8 AM-10:50 AM, by content area</a:t>
            </a:r>
          </a:p>
          <a:p>
            <a:r>
              <a:rPr lang="en-US" dirty="0"/>
              <a:t>Field Placement</a:t>
            </a:r>
          </a:p>
          <a:p>
            <a:pPr lvl="1"/>
            <a:r>
              <a:rPr lang="en-US" dirty="0"/>
              <a:t>Begins first week of semester (August)</a:t>
            </a:r>
          </a:p>
          <a:p>
            <a:pPr lvl="1"/>
            <a:r>
              <a:rPr lang="en-US" dirty="0"/>
              <a:t>6-hours per week minimum for the duration of the semester</a:t>
            </a:r>
          </a:p>
          <a:p>
            <a:pPr lvl="1"/>
            <a:r>
              <a:rPr lang="en-US" dirty="0"/>
              <a:t>Thursdays 8-11 and 3 more hours/week arranged by you and your cooperating teacher</a:t>
            </a:r>
          </a:p>
          <a:p>
            <a:pPr lvl="1"/>
            <a:r>
              <a:rPr lang="en-US" dirty="0"/>
              <a:t>90 TOTAL HOURS</a:t>
            </a:r>
          </a:p>
          <a:p>
            <a:pPr lvl="1"/>
            <a:r>
              <a:rPr lang="en-US" dirty="0"/>
              <a:t>Placed in pairs (in most cases); you do not have to attend all your hours together</a:t>
            </a:r>
          </a:p>
          <a:p>
            <a:pPr lvl="1"/>
            <a:r>
              <a:rPr lang="en-US" dirty="0"/>
              <a:t>Placed within a 45-mile radius. You may need to carpool.</a:t>
            </a:r>
          </a:p>
          <a:p>
            <a:pPr lvl="1"/>
            <a:r>
              <a:rPr lang="en-US" dirty="0"/>
              <a:t>You will be supervised and will turn in 8 journals</a:t>
            </a:r>
          </a:p>
          <a:p>
            <a:pPr lvl="1"/>
            <a:r>
              <a:rPr lang="en-US" dirty="0"/>
              <a:t>SCE website: (</a:t>
            </a:r>
            <a:r>
              <a:rPr lang="en-US" dirty="0">
                <a:hlinkClick r:id="rId2"/>
              </a:rPr>
              <a:t>https://education.illinois.edu/sce/secondary-program/student-information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403 overview</a:t>
            </a:r>
          </a:p>
        </p:txBody>
      </p:sp>
    </p:spTree>
    <p:extLst>
      <p:ext uri="{BB962C8B-B14F-4D97-AF65-F5344CB8AC3E}">
        <p14:creationId xmlns:p14="http://schemas.microsoft.com/office/powerpoint/2010/main" val="1652825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the following:</a:t>
            </a:r>
          </a:p>
          <a:p>
            <a:pPr marL="365760" lvl="1" indent="0">
              <a:buNone/>
            </a:pPr>
            <a:r>
              <a:rPr lang="en-US" sz="3600" dirty="0"/>
              <a:t>“What knowledge, skills, and dispositions make for high-quality teaching performance?  When you talk to a teacher or when you see a teacher, in action, what evidence could you gather that demonstrates ‘good teacher performance?’”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performance activity</a:t>
            </a:r>
          </a:p>
        </p:txBody>
      </p:sp>
    </p:spTree>
    <p:extLst>
      <p:ext uri="{BB962C8B-B14F-4D97-AF65-F5344CB8AC3E}">
        <p14:creationId xmlns:p14="http://schemas.microsoft.com/office/powerpoint/2010/main" val="343108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domains</a:t>
            </a:r>
          </a:p>
          <a:p>
            <a:r>
              <a:rPr lang="en-US" dirty="0"/>
              <a:t>22 components</a:t>
            </a:r>
          </a:p>
          <a:p>
            <a:r>
              <a:rPr lang="en-US" dirty="0"/>
              <a:t>MANY indicators</a:t>
            </a:r>
          </a:p>
          <a:p>
            <a:r>
              <a:rPr lang="en-US" dirty="0"/>
              <a:t>On-stage vs. Off-stage</a:t>
            </a:r>
          </a:p>
          <a:p>
            <a:r>
              <a:rPr lang="en-US" dirty="0"/>
              <a:t>Big themes:</a:t>
            </a:r>
          </a:p>
          <a:p>
            <a:pPr lvl="1"/>
            <a:r>
              <a:rPr lang="en-US" dirty="0"/>
              <a:t>Student-centered</a:t>
            </a:r>
          </a:p>
          <a:p>
            <a:pPr lvl="1"/>
            <a:r>
              <a:rPr lang="en-US" dirty="0"/>
              <a:t>Engagement-driven</a:t>
            </a:r>
          </a:p>
          <a:p>
            <a:pPr lvl="1"/>
            <a:r>
              <a:rPr lang="en-US" dirty="0"/>
              <a:t>Differentiated</a:t>
            </a:r>
          </a:p>
          <a:p>
            <a:pPr lvl="1"/>
            <a:r>
              <a:rPr lang="en-US" dirty="0"/>
              <a:t>Reflective/responsive</a:t>
            </a:r>
          </a:p>
          <a:p>
            <a:r>
              <a:rPr lang="en-US" dirty="0"/>
              <a:t>Why does this matter?</a:t>
            </a:r>
          </a:p>
          <a:p>
            <a:pPr lvl="1"/>
            <a:r>
              <a:rPr lang="en-US" dirty="0"/>
              <a:t>EFE/ST Evaluations</a:t>
            </a:r>
          </a:p>
          <a:p>
            <a:pPr lvl="1"/>
            <a:r>
              <a:rPr lang="en-US" dirty="0"/>
              <a:t>Teacher evaluations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Danielson framework for teaching</a:t>
            </a:r>
          </a:p>
        </p:txBody>
      </p:sp>
    </p:spTree>
    <p:extLst>
      <p:ext uri="{BB962C8B-B14F-4D97-AF65-F5344CB8AC3E}">
        <p14:creationId xmlns:p14="http://schemas.microsoft.com/office/powerpoint/2010/main" val="97560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Teacher Performance Assessment (</a:t>
            </a:r>
            <a:r>
              <a:rPr lang="en-US" dirty="0" err="1"/>
              <a:t>edTPA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State licensure performance examination for prospective teachers</a:t>
            </a:r>
          </a:p>
          <a:p>
            <a:pPr lvl="1"/>
            <a:r>
              <a:rPr lang="en-US" dirty="0"/>
              <a:t>Completed during student teaching (final semester)</a:t>
            </a:r>
          </a:p>
          <a:p>
            <a:pPr lvl="1"/>
            <a:r>
              <a:rPr lang="en-US" dirty="0"/>
              <a:t>Portfolio-based w/ video</a:t>
            </a:r>
          </a:p>
          <a:p>
            <a:pPr lvl="1"/>
            <a:r>
              <a:rPr lang="en-US" dirty="0"/>
              <a:t>LOTS of formative experiences and staff/faculty support along the way</a:t>
            </a:r>
          </a:p>
          <a:p>
            <a:pPr lvl="1"/>
            <a:r>
              <a:rPr lang="en-US" dirty="0"/>
              <a:t>What do you do now?</a:t>
            </a:r>
          </a:p>
          <a:p>
            <a:pPr lvl="2"/>
            <a:r>
              <a:rPr lang="en-US" dirty="0"/>
              <a:t>Review materials on EDPR 203 Moodle site</a:t>
            </a:r>
          </a:p>
          <a:p>
            <a:pPr lvl="2"/>
            <a:r>
              <a:rPr lang="en-US" dirty="0"/>
              <a:t>You will need to obtain permission for recording in the fall</a:t>
            </a:r>
          </a:p>
          <a:p>
            <a:pPr marL="64008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EDTPA?</a:t>
            </a:r>
          </a:p>
        </p:txBody>
      </p:sp>
    </p:spTree>
    <p:extLst>
      <p:ext uri="{BB962C8B-B14F-4D97-AF65-F5344CB8AC3E}">
        <p14:creationId xmlns:p14="http://schemas.microsoft.com/office/powerpoint/2010/main" val="650739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FAE60C-089C-C14D-8C80-CB19EAD52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complete 2 observations with your cooperating teacher and have them fill out the form located here:</a:t>
            </a:r>
          </a:p>
          <a:p>
            <a:pPr marL="45720" indent="0">
              <a:buNone/>
            </a:pPr>
            <a:r>
              <a:rPr lang="en-US" dirty="0">
                <a:hlinkClick r:id="rId2"/>
              </a:rPr>
              <a:t>https://education.illinois.edu/docs/default-source/school-and-community-experiences/ci-401-clinical-observation-form.pdf?sfvrsn=b4738bd6_4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>
                <a:hlinkClick r:id="rId3"/>
              </a:rPr>
              <a:t>sce@education.Illinois.edu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Please fill out your time card through the COTE portal and submit it at the end of the semester. You should have at least 40 hours.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5A3C3F0-A073-F340-A735-D1747C9B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401 reminders</a:t>
            </a:r>
          </a:p>
        </p:txBody>
      </p:sp>
    </p:spTree>
    <p:extLst>
      <p:ext uri="{BB962C8B-B14F-4D97-AF65-F5344CB8AC3E}">
        <p14:creationId xmlns:p14="http://schemas.microsoft.com/office/powerpoint/2010/main" val="382736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already started to place students for Spring 2022</a:t>
            </a:r>
          </a:p>
          <a:p>
            <a:r>
              <a:rPr lang="en-US" dirty="0"/>
              <a:t>Be ready to interview in Spring 2021 through Fall 2021 (if necessary)</a:t>
            </a:r>
          </a:p>
          <a:p>
            <a:r>
              <a:rPr lang="en-US" dirty="0"/>
              <a:t>You may receive communication from a district. This does NOT guarantee your placement. PLEASE answer any requests by districts quickly and professionally.</a:t>
            </a:r>
          </a:p>
          <a:p>
            <a:r>
              <a:rPr lang="en-US" dirty="0"/>
              <a:t>You will receive your placement at the beginning of November</a:t>
            </a:r>
          </a:p>
          <a:p>
            <a:r>
              <a:rPr lang="en-US" dirty="0"/>
              <a:t>RELAX!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teaching—spring 2022</a:t>
            </a:r>
          </a:p>
        </p:txBody>
      </p:sp>
    </p:spTree>
    <p:extLst>
      <p:ext uri="{BB962C8B-B14F-4D97-AF65-F5344CB8AC3E}">
        <p14:creationId xmlns:p14="http://schemas.microsoft.com/office/powerpoint/2010/main" val="2276498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6731</TotalTime>
  <Words>621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Medium</vt:lpstr>
      <vt:lpstr>Wingdings</vt:lpstr>
      <vt:lpstr>Wingdings 2</vt:lpstr>
      <vt:lpstr>Grid</vt:lpstr>
      <vt:lpstr>Ci 403 orientation Fall 2021</vt:lpstr>
      <vt:lpstr>agenda</vt:lpstr>
      <vt:lpstr>Welcome and updates</vt:lpstr>
      <vt:lpstr>Ci 403 overview</vt:lpstr>
      <vt:lpstr>Teaching performance activity</vt:lpstr>
      <vt:lpstr>Danielson framework for teaching</vt:lpstr>
      <vt:lpstr>What is the EDTPA?</vt:lpstr>
      <vt:lpstr>401 reminders</vt:lpstr>
      <vt:lpstr>Student teaching—spring 2022</vt:lpstr>
      <vt:lpstr>QUESTIONS/COMMENTS/ 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401 orientation spring 2019</dc:title>
  <dc:creator>Mann, Jay Anthony</dc:creator>
  <cp:lastModifiedBy>Galardy, Danielle Musiala</cp:lastModifiedBy>
  <cp:revision>18</cp:revision>
  <cp:lastPrinted>2021-04-09T13:12:24Z</cp:lastPrinted>
  <dcterms:created xsi:type="dcterms:W3CDTF">2018-10-25T13:46:23Z</dcterms:created>
  <dcterms:modified xsi:type="dcterms:W3CDTF">2021-04-14T15:38:50Z</dcterms:modified>
</cp:coreProperties>
</file>